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notesMasterIdLst>
    <p:notesMasterId r:id="rId19"/>
  </p:notesMasterIdLst>
  <p:sldIdLst>
    <p:sldId id="256" r:id="rId2"/>
    <p:sldId id="257" r:id="rId3"/>
    <p:sldId id="268" r:id="rId4"/>
    <p:sldId id="258" r:id="rId5"/>
    <p:sldId id="259" r:id="rId6"/>
    <p:sldId id="260" r:id="rId7"/>
    <p:sldId id="269" r:id="rId8"/>
    <p:sldId id="261" r:id="rId9"/>
    <p:sldId id="265" r:id="rId10"/>
    <p:sldId id="270" r:id="rId11"/>
    <p:sldId id="274" r:id="rId12"/>
    <p:sldId id="275" r:id="rId13"/>
    <p:sldId id="271" r:id="rId14"/>
    <p:sldId id="272" r:id="rId15"/>
    <p:sldId id="273" r:id="rId16"/>
    <p:sldId id="262" r:id="rId17"/>
    <p:sldId id="26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915" autoAdjust="0"/>
  </p:normalViewPr>
  <p:slideViewPr>
    <p:cSldViewPr snapToGrid="0">
      <p:cViewPr varScale="1">
        <p:scale>
          <a:sx n="98" d="100"/>
          <a:sy n="98" d="100"/>
        </p:scale>
        <p:origin x="136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40.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5F6E16-48B1-4AFE-8E49-29AB615654EC}" type="datetimeFigureOut">
              <a:rPr lang="en-GB" smtClean="0"/>
              <a:t>24/01/2025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C4B189-9D52-4533-B8E3-06D49DCFC1D7}" type="slidenum">
              <a:rPr lang="en-GB" smtClean="0"/>
              <a:t>‹#›</a:t>
            </a:fld>
            <a:endParaRPr lang="en-GB"/>
          </a:p>
        </p:txBody>
      </p:sp>
    </p:spTree>
    <p:extLst>
      <p:ext uri="{BB962C8B-B14F-4D97-AF65-F5344CB8AC3E}">
        <p14:creationId xmlns:p14="http://schemas.microsoft.com/office/powerpoint/2010/main" val="1845617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Calibri" panose="020F0502020204030204" pitchFamily="34" charset="0"/>
              </a:rPr>
              <a:t>Welcome to my presentation on the Data Mining &amp; Foundations of AI module, assessment 2.</a:t>
            </a:r>
          </a:p>
          <a:p>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1</a:t>
            </a:fld>
            <a:endParaRPr lang="en-GB"/>
          </a:p>
        </p:txBody>
      </p:sp>
    </p:spTree>
    <p:extLst>
      <p:ext uri="{BB962C8B-B14F-4D97-AF65-F5344CB8AC3E}">
        <p14:creationId xmlns:p14="http://schemas.microsoft.com/office/powerpoint/2010/main" val="27664864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a:t>
            </a:r>
            <a:r>
              <a:rPr lang="en-GB" sz="1200" dirty="0">
                <a:effectLst/>
                <a:latin typeface="Calibri" panose="020F0502020204030204" pitchFamily="34" charset="0"/>
              </a:rPr>
              <a:t> </a:t>
            </a:r>
            <a:r>
              <a:rPr lang="en-GB" sz="1200" dirty="0" err="1">
                <a:effectLst/>
                <a:latin typeface="Calibri" panose="020F0502020204030204" pitchFamily="34" charset="0"/>
              </a:rPr>
              <a:t>ResNet</a:t>
            </a:r>
            <a:r>
              <a:rPr lang="en-GB" sz="1200" dirty="0">
                <a:effectLst/>
                <a:latin typeface="Calibri" panose="020F0502020204030204" pitchFamily="34" charset="0"/>
              </a:rPr>
              <a:t> V2 model also went through a similar CNN process but used 20 epochs as a benchmark against the CNN and KNN models. </a:t>
            </a:r>
            <a:r>
              <a:rPr lang="en-GB" sz="1200" dirty="0" err="1">
                <a:effectLst/>
                <a:latin typeface="Calibri" panose="020F0502020204030204" pitchFamily="34" charset="0"/>
              </a:rPr>
              <a:t>RestNet</a:t>
            </a:r>
            <a:r>
              <a:rPr lang="en-GB" sz="1200" dirty="0">
                <a:effectLst/>
                <a:latin typeface="Calibri" panose="020F0502020204030204" pitchFamily="34" charset="0"/>
              </a:rPr>
              <a:t> </a:t>
            </a:r>
            <a:r>
              <a:rPr lang="en-GB" sz="1800" dirty="0">
                <a:effectLst/>
                <a:latin typeface="Calibri" panose="020F0502020204030204" pitchFamily="34" charset="0"/>
              </a:rPr>
              <a:t>models are known for their deep learning capabilities, especially in image recognition tasks.</a:t>
            </a:r>
          </a:p>
          <a:p>
            <a:pPr marL="0" marR="0">
              <a:spcBef>
                <a:spcPts val="0"/>
              </a:spcBef>
              <a:spcAft>
                <a:spcPts val="0"/>
              </a:spcAft>
            </a:pPr>
            <a:endParaRPr lang="en-GB" sz="1200" dirty="0">
              <a:effectLst/>
              <a:latin typeface="Calibri" panose="020F0502020204030204" pitchFamily="34" charset="0"/>
            </a:endParaRPr>
          </a:p>
          <a:p>
            <a:pPr marL="0" marR="0" rtl="0">
              <a:spcBef>
                <a:spcPts val="0"/>
              </a:spcBef>
              <a:spcAft>
                <a:spcPts val="0"/>
              </a:spcAft>
            </a:pPr>
            <a:r>
              <a:rPr lang="en-GB" sz="1800" dirty="0">
                <a:effectLst/>
                <a:latin typeface="Calibri" panose="020F0502020204030204" pitchFamily="34" charset="0"/>
              </a:rPr>
              <a:t>This model is known for its deep learning capabilities, especially in image recognition tasks, making it suitable for complex medical imaging challenges like pneumonia detection.</a:t>
            </a:r>
          </a:p>
          <a:p>
            <a:pPr marL="0" marR="0" rtl="0">
              <a:spcBef>
                <a:spcPts val="0"/>
              </a:spcBef>
              <a:spcAft>
                <a:spcPts val="0"/>
              </a:spcAft>
            </a:pPr>
            <a:r>
              <a:rPr lang="en-GB" sz="1800" dirty="0">
                <a:effectLst/>
                <a:latin typeface="Calibri" panose="020F0502020204030204" pitchFamily="34" charset="0"/>
              </a:rPr>
              <a:t> </a:t>
            </a:r>
          </a:p>
          <a:p>
            <a:pPr marL="0" marR="0" rtl="0">
              <a:spcBef>
                <a:spcPts val="0"/>
              </a:spcBef>
              <a:spcAft>
                <a:spcPts val="0"/>
              </a:spcAft>
            </a:pPr>
            <a:r>
              <a:rPr lang="en-GB" sz="1800" dirty="0">
                <a:effectLst/>
                <a:latin typeface="Calibri" panose="020F0502020204030204" pitchFamily="34" charset="0"/>
              </a:rPr>
              <a:t>The training accuracy does hover around 95%, this looks effective however, the validation accuracy looks more volatile with the peaks and dips throughout the different epochs. This could mean overfitting where the model is tuned too closely to the training data, or more sensitive to specifics of the validation set.</a:t>
            </a:r>
          </a:p>
          <a:p>
            <a:pPr marL="0" marR="0" rtl="0">
              <a:spcBef>
                <a:spcPts val="0"/>
              </a:spcBef>
              <a:spcAft>
                <a:spcPts val="0"/>
              </a:spcAft>
            </a:pPr>
            <a:r>
              <a:rPr lang="en-GB" sz="1800" dirty="0">
                <a:effectLst/>
                <a:latin typeface="Calibri" panose="020F0502020204030204" pitchFamily="34" charset="0"/>
              </a:rPr>
              <a:t> </a:t>
            </a:r>
          </a:p>
          <a:p>
            <a:pPr marL="0" marR="0" rtl="0">
              <a:spcBef>
                <a:spcPts val="0"/>
              </a:spcBef>
              <a:spcAft>
                <a:spcPts val="0"/>
              </a:spcAft>
            </a:pPr>
            <a:r>
              <a:rPr lang="en-GB" sz="1800" dirty="0">
                <a:effectLst/>
                <a:latin typeface="Calibri" panose="020F0502020204030204" pitchFamily="34" charset="0"/>
              </a:rPr>
              <a:t>The confusion matrix shows 244 correct predictions for 'Pneumonia' and 71 for 'Normal', but there are significant numbers of false negatives and positives—130 and 163, respectively. This result suggests that while the model is proficient at identifying pneumonia, it occasionally misclassifies normal cases as pneumonia, and vice versa, which is critical in a clinical setting.</a:t>
            </a:r>
          </a:p>
          <a:p>
            <a:pPr marL="0" marR="0">
              <a:spcBef>
                <a:spcPts val="0"/>
              </a:spcBef>
              <a:spcAft>
                <a:spcPts val="0"/>
              </a:spcAft>
            </a:pPr>
            <a:endParaRPr lang="en-GB" sz="1200" dirty="0">
              <a:effectLst/>
              <a:latin typeface="Calibri" panose="020F0502020204030204" pitchFamily="34" charset="0"/>
            </a:endParaRPr>
          </a:p>
          <a:p>
            <a:pPr marL="0" marR="0">
              <a:spcBef>
                <a:spcPts val="0"/>
              </a:spcBef>
              <a:spcAft>
                <a:spcPts val="0"/>
              </a:spcAft>
            </a:pPr>
            <a:r>
              <a:rPr lang="en-GB" sz="1200" dirty="0">
                <a:effectLst/>
                <a:latin typeface="Calibri" panose="020F0502020204030204" pitchFamily="34" charset="0"/>
              </a:rPr>
              <a:t> </a:t>
            </a:r>
          </a:p>
          <a:p>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11</a:t>
            </a:fld>
            <a:endParaRPr lang="en-GB"/>
          </a:p>
        </p:txBody>
      </p:sp>
    </p:spTree>
    <p:extLst>
      <p:ext uri="{BB962C8B-B14F-4D97-AF65-F5344CB8AC3E}">
        <p14:creationId xmlns:p14="http://schemas.microsoft.com/office/powerpoint/2010/main" val="260702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rtl="0">
              <a:spcBef>
                <a:spcPts val="0"/>
              </a:spcBef>
              <a:spcAft>
                <a:spcPts val="0"/>
              </a:spcAft>
            </a:pPr>
            <a:r>
              <a:rPr lang="en-GB" sz="1800" dirty="0">
                <a:effectLst/>
                <a:latin typeface="Calibri" panose="020F0502020204030204" pitchFamily="34" charset="0"/>
              </a:rPr>
              <a:t>The Grad-cam image at the top right displays a heatmap overlaid on a chest X-ray, where each colour signifies the importance of different regions in the model's prediction process. Blue and green represent areas with little to no impact on the outcome, often disregarded by the model. Conversely, warmer colours like yellow, red, and pink highlight critical areas that greatly influence the diagnosis, highlighting features crucial for detecting anomalies.</a:t>
            </a:r>
          </a:p>
          <a:p>
            <a:pPr marL="0" marR="0" rtl="0">
              <a:spcBef>
                <a:spcPts val="0"/>
              </a:spcBef>
              <a:spcAft>
                <a:spcPts val="0"/>
              </a:spcAft>
            </a:pPr>
            <a:r>
              <a:rPr lang="en-GB" sz="1800" dirty="0">
                <a:effectLst/>
                <a:latin typeface="Calibri" panose="020F0502020204030204" pitchFamily="34" charset="0"/>
              </a:rPr>
              <a:t> </a:t>
            </a:r>
          </a:p>
          <a:p>
            <a:pPr marL="0" marR="0" rtl="0">
              <a:spcBef>
                <a:spcPts val="0"/>
              </a:spcBef>
              <a:spcAft>
                <a:spcPts val="0"/>
              </a:spcAft>
            </a:pPr>
            <a:r>
              <a:rPr lang="en-GB" sz="1800" dirty="0">
                <a:effectLst/>
                <a:latin typeface="Calibri" panose="020F0502020204030204" pitchFamily="34" charset="0"/>
              </a:rPr>
              <a:t>Below the grad-cam is the LIME XAI. The yellow outlines on the LIME image mark critical regions that significantly influence the model’s prediction.</a:t>
            </a:r>
          </a:p>
          <a:p>
            <a:endParaRPr lang="en-GB" dirty="0"/>
          </a:p>
          <a:p>
            <a:r>
              <a:rPr lang="en-GB" dirty="0"/>
              <a:t>As confirmed within the </a:t>
            </a:r>
            <a:r>
              <a:rPr lang="en-GB" dirty="0" err="1"/>
              <a:t>ResNet</a:t>
            </a:r>
            <a:r>
              <a:rPr lang="en-GB" dirty="0"/>
              <a:t> results confusion matrix, </a:t>
            </a:r>
            <a:r>
              <a:rPr lang="en-GB" sz="1200" dirty="0">
                <a:effectLst/>
                <a:latin typeface="Calibri" panose="020F0502020204030204" pitchFamily="34" charset="0"/>
              </a:rPr>
              <a:t>there was a significant number of false negatives and positives, and this is proven here within the prediction results, where the first set of 3 predictions show pneumonia being predicted incorrectly, and the second set shows it is predicted correctly. This highlights that even though the model has a high accuracy rating, the model fails to distinguish in a real-world prediction case in some scenarios.</a:t>
            </a:r>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12</a:t>
            </a:fld>
            <a:endParaRPr lang="en-GB"/>
          </a:p>
        </p:txBody>
      </p:sp>
    </p:spTree>
    <p:extLst>
      <p:ext uri="{BB962C8B-B14F-4D97-AF65-F5344CB8AC3E}">
        <p14:creationId xmlns:p14="http://schemas.microsoft.com/office/powerpoint/2010/main" val="9997130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rtl="0">
              <a:spcBef>
                <a:spcPts val="0"/>
              </a:spcBef>
              <a:spcAft>
                <a:spcPts val="0"/>
              </a:spcAft>
            </a:pPr>
            <a:r>
              <a:rPr lang="en-GB" sz="1800" dirty="0">
                <a:effectLst/>
                <a:latin typeface="Calibri" panose="020F0502020204030204" pitchFamily="34" charset="0"/>
              </a:rPr>
              <a:t>The KNN model, tuned through grid search, achieves a notable accuracy score of 95%.</a:t>
            </a:r>
          </a:p>
          <a:p>
            <a:pPr marL="0" marR="0" rtl="0">
              <a:spcBef>
                <a:spcPts val="0"/>
              </a:spcBef>
              <a:spcAft>
                <a:spcPts val="0"/>
              </a:spcAft>
            </a:pPr>
            <a:r>
              <a:rPr lang="en-GB" sz="1800" dirty="0">
                <a:effectLst/>
                <a:latin typeface="Calibri" panose="020F0502020204030204" pitchFamily="34" charset="0"/>
              </a:rPr>
              <a:t> </a:t>
            </a:r>
          </a:p>
          <a:p>
            <a:pPr marL="0" marR="0" rtl="0">
              <a:spcBef>
                <a:spcPts val="0"/>
              </a:spcBef>
              <a:spcAft>
                <a:spcPts val="0"/>
              </a:spcAft>
            </a:pPr>
            <a:r>
              <a:rPr lang="en-GB" sz="1800" dirty="0">
                <a:effectLst/>
                <a:latin typeface="Calibri" panose="020F0502020204030204" pitchFamily="34" charset="0"/>
              </a:rPr>
              <a:t>LIME was applied to three randomly selected chest X-ray images. These visual explanations highlight areas in the images that significantly impact the model’s predictions. Red areas on the image enhance the model’s confidence in its prediction, while blue areas suggest a negative influence.</a:t>
            </a:r>
          </a:p>
          <a:p>
            <a:pPr marL="0" marR="0" rtl="0">
              <a:spcBef>
                <a:spcPts val="0"/>
              </a:spcBef>
              <a:spcAft>
                <a:spcPts val="0"/>
              </a:spcAft>
            </a:pPr>
            <a:r>
              <a:rPr lang="en-GB" sz="1800" dirty="0">
                <a:effectLst/>
                <a:latin typeface="Calibri" panose="020F0502020204030204" pitchFamily="34" charset="0"/>
              </a:rPr>
              <a:t> </a:t>
            </a:r>
          </a:p>
          <a:p>
            <a:pPr algn="l">
              <a:buFont typeface="Arial" panose="020B0604020202020204" pitchFamily="34" charset="0"/>
              <a:buNone/>
            </a:pPr>
            <a:r>
              <a:rPr lang="en-GB" dirty="0"/>
              <a:t>The confusion matrix visualises that </a:t>
            </a:r>
            <a:r>
              <a:rPr lang="en-GB" b="0" i="0" dirty="0">
                <a:solidFill>
                  <a:srgbClr val="ECECEC"/>
                </a:solidFill>
                <a:effectLst/>
                <a:highlight>
                  <a:srgbClr val="212121"/>
                </a:highlight>
                <a:latin typeface="Söhne"/>
              </a:rPr>
              <a:t>The model correctly predicted "Pneumonia" 725 times. The model correctly predicted "Normal" 272 times. The model incorrectly predicted "Pneumonia" when it was actually "Normal" 15 times. The model incorrectly predicted "Normal" when it was actually "Pneumonia" 32 times.</a:t>
            </a:r>
          </a:p>
          <a:p>
            <a:endParaRPr lang="en-GB" dirty="0"/>
          </a:p>
          <a:p>
            <a:r>
              <a:rPr lang="en-GB" b="0" i="0" dirty="0">
                <a:solidFill>
                  <a:srgbClr val="ECECEC"/>
                </a:solidFill>
                <a:effectLst/>
                <a:highlight>
                  <a:srgbClr val="212121"/>
                </a:highlight>
                <a:latin typeface="Söhne"/>
              </a:rPr>
              <a:t>Overall, while the model shows strong performance in many areas, the presence of false negatives suggests a need for further refinement to ensure that no cases of pneumonia are missed, which is critical for medical diagnostic</a:t>
            </a:r>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14</a:t>
            </a:fld>
            <a:endParaRPr lang="en-GB"/>
          </a:p>
        </p:txBody>
      </p:sp>
    </p:spTree>
    <p:extLst>
      <p:ext uri="{BB962C8B-B14F-4D97-AF65-F5344CB8AC3E}">
        <p14:creationId xmlns:p14="http://schemas.microsoft.com/office/powerpoint/2010/main" val="14803214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Calibri" panose="020F0502020204030204" pitchFamily="34" charset="0"/>
              </a:rPr>
              <a:t>In testing the KNN model, two types of chest X-ray images where randomly selected: one normal and one with pneumonia. The model successfully predicted the correct category for both, based on X-ray images. These results confirm that the KNN model can also be trusted for accurate predictions in practical applications, even though used as the base-line, KNN has proven highly accurate.</a:t>
            </a:r>
          </a:p>
          <a:p>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15</a:t>
            </a:fld>
            <a:endParaRPr lang="en-GB"/>
          </a:p>
        </p:txBody>
      </p:sp>
    </p:spTree>
    <p:extLst>
      <p:ext uri="{BB962C8B-B14F-4D97-AF65-F5344CB8AC3E}">
        <p14:creationId xmlns:p14="http://schemas.microsoft.com/office/powerpoint/2010/main" val="10207968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rtl="0">
              <a:spcBef>
                <a:spcPts val="0"/>
              </a:spcBef>
              <a:spcAft>
                <a:spcPts val="0"/>
              </a:spcAft>
            </a:pPr>
            <a:r>
              <a:rPr lang="en-GB" sz="1800" dirty="0">
                <a:effectLst/>
                <a:latin typeface="Calibri" panose="020F0502020204030204" pitchFamily="34" charset="0"/>
              </a:rPr>
              <a:t>In evaluating the models, a focus was on key performance metrics: accuracy, precision, and recall. The CNN, trained over 100 epochs and validated against a comprehensive test generator, demonstrated superior performance. </a:t>
            </a:r>
          </a:p>
          <a:p>
            <a:pPr marL="0" marR="0" rtl="0">
              <a:spcBef>
                <a:spcPts val="0"/>
              </a:spcBef>
              <a:spcAft>
                <a:spcPts val="0"/>
              </a:spcAft>
            </a:pPr>
            <a:endParaRPr lang="en-GB" sz="1800" dirty="0">
              <a:effectLst/>
              <a:latin typeface="Calibri" panose="020F0502020204030204" pitchFamily="34" charset="0"/>
            </a:endParaRPr>
          </a:p>
          <a:p>
            <a:pPr marL="0" marR="0" rtl="0">
              <a:spcBef>
                <a:spcPts val="0"/>
              </a:spcBef>
              <a:spcAft>
                <a:spcPts val="0"/>
              </a:spcAft>
            </a:pPr>
            <a:r>
              <a:rPr lang="en-GB" sz="1800" dirty="0">
                <a:effectLst/>
                <a:latin typeface="Calibri" panose="020F0502020204030204" pitchFamily="34" charset="0"/>
              </a:rPr>
              <a:t>The ResNet50V2, while not as robust as the CNN, outperformed the KNN model. Although ResNet50V2 exhibited a high accuracy rating, it still showed significant false negatives and positives in real-world prediction scenarios, as evidenced by the confusion matrix and prediction results. </a:t>
            </a:r>
            <a:r>
              <a:rPr lang="en-GB" sz="1800" dirty="0" err="1">
                <a:effectLst/>
                <a:latin typeface="Calibri" panose="020F0502020204030204" pitchFamily="34" charset="0"/>
              </a:rPr>
              <a:t>ResNet</a:t>
            </a:r>
            <a:r>
              <a:rPr lang="en-GB" sz="1800" dirty="0">
                <a:effectLst/>
                <a:latin typeface="Calibri" panose="020F0502020204030204" pitchFamily="34" charset="0"/>
              </a:rPr>
              <a:t> was trained on 20 epochs due to computational limitations, as 100 epochs provided an invalid 100% accuracy. </a:t>
            </a:r>
          </a:p>
          <a:p>
            <a:pPr marL="0" marR="0" rtl="0">
              <a:spcBef>
                <a:spcPts val="0"/>
              </a:spcBef>
              <a:spcAft>
                <a:spcPts val="0"/>
              </a:spcAft>
            </a:pPr>
            <a:r>
              <a:rPr lang="en-GB" sz="1800" dirty="0">
                <a:effectLst/>
                <a:latin typeface="Calibri" panose="020F0502020204030204" pitchFamily="34" charset="0"/>
              </a:rPr>
              <a:t> </a:t>
            </a:r>
          </a:p>
          <a:p>
            <a:pPr marL="0" marR="0" rtl="0">
              <a:spcBef>
                <a:spcPts val="0"/>
              </a:spcBef>
              <a:spcAft>
                <a:spcPts val="0"/>
              </a:spcAft>
            </a:pPr>
            <a:r>
              <a:rPr lang="en-GB" sz="1800" dirty="0">
                <a:effectLst/>
                <a:latin typeface="Calibri" panose="020F0502020204030204" pitchFamily="34" charset="0"/>
              </a:rPr>
              <a:t>In contrast, the KNN model, while appearing effective, is limited to simpler validations and did not undergo the same rigorous testing regime. And with testing, KNN does report false positives. </a:t>
            </a:r>
          </a:p>
          <a:p>
            <a:pPr marL="0" marR="0" rtl="0">
              <a:spcBef>
                <a:spcPts val="0"/>
              </a:spcBef>
              <a:spcAft>
                <a:spcPts val="0"/>
              </a:spcAft>
            </a:pPr>
            <a:r>
              <a:rPr lang="en-GB" sz="1800" dirty="0">
                <a:effectLst/>
                <a:latin typeface="Calibri" panose="020F0502020204030204" pitchFamily="34" charset="0"/>
              </a:rPr>
              <a:t> </a:t>
            </a:r>
          </a:p>
          <a:p>
            <a:pPr marL="0" marR="0" rtl="0">
              <a:spcBef>
                <a:spcPts val="0"/>
              </a:spcBef>
              <a:spcAft>
                <a:spcPts val="0"/>
              </a:spcAft>
            </a:pPr>
            <a:r>
              <a:rPr lang="en-GB" sz="1800" dirty="0">
                <a:effectLst/>
                <a:latin typeface="Calibri" panose="020F0502020204030204" pitchFamily="34" charset="0"/>
              </a:rPr>
              <a:t>While the KNN </a:t>
            </a:r>
            <a:r>
              <a:rPr lang="en-GB" sz="1800">
                <a:effectLst/>
                <a:latin typeface="Calibri" panose="020F0502020204030204" pitchFamily="34" charset="0"/>
              </a:rPr>
              <a:t>model predicted </a:t>
            </a:r>
            <a:r>
              <a:rPr lang="en-GB" sz="1800" dirty="0">
                <a:effectLst/>
                <a:latin typeface="Calibri" panose="020F0502020204030204" pitchFamily="34" charset="0"/>
              </a:rPr>
              <a:t>well and is merited in its own right, its application in medical imaging is limited. KNN relies heavily on proximity in feature space, which can be problematic in high-dimensional settings typical of medical image data. For these reasons, KNN may not be the best option for medical industry applications where precision and reliability are paramount. The CNN and ResNet50V2's ability to capture spatial hierarchies and patterns makes them far more effective for the detailed needs of medical image analysis.</a:t>
            </a:r>
          </a:p>
        </p:txBody>
      </p:sp>
      <p:sp>
        <p:nvSpPr>
          <p:cNvPr id="4" name="Slide Number Placeholder 3"/>
          <p:cNvSpPr>
            <a:spLocks noGrp="1"/>
          </p:cNvSpPr>
          <p:nvPr>
            <p:ph type="sldNum" sz="quarter" idx="5"/>
          </p:nvPr>
        </p:nvSpPr>
        <p:spPr/>
        <p:txBody>
          <a:bodyPr/>
          <a:lstStyle/>
          <a:p>
            <a:fld id="{FEC4B189-9D52-4533-B8E3-06D49DCFC1D7}" type="slidenum">
              <a:rPr lang="en-GB" smtClean="0"/>
              <a:t>16</a:t>
            </a:fld>
            <a:endParaRPr lang="en-GB"/>
          </a:p>
        </p:txBody>
      </p:sp>
    </p:spTree>
    <p:extLst>
      <p:ext uri="{BB962C8B-B14F-4D97-AF65-F5344CB8AC3E}">
        <p14:creationId xmlns:p14="http://schemas.microsoft.com/office/powerpoint/2010/main" val="1392229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Calibri" panose="020F0502020204030204" pitchFamily="34" charset="0"/>
              </a:rPr>
              <a:t>In conclusion, after evaluating the CNN, ResNet50V2, and KNN models, findings clearly indicate that the CNN stands out as the most effective model for pneumonia detection compared to the others. This is largely due to CNN's extensive training in over 100 epochs and its rigorous validation against a robust test set. Unlike the ResNet50V2, which displayed a concerning number of false negatives and positives, and the KNN, which was limited by its simpler training and validation protocols, the CNN consistently showed high performance across all critical metrics—accuracy, precision, and recall. The CNN’s capability to capture complex spatial hierarchies in image data, along with its proven reliability in real-world scenarios, underscores its suitability for deploying in medical imaging applications, where accuracy and dependability are paramount. Therefore, for the objective of this project to "develop a predictive model for diagnosing pneumonia using chest X-ray images", CNN is the best choice.</a:t>
            </a:r>
          </a:p>
          <a:p>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17</a:t>
            </a:fld>
            <a:endParaRPr lang="en-GB"/>
          </a:p>
        </p:txBody>
      </p:sp>
    </p:spTree>
    <p:extLst>
      <p:ext uri="{BB962C8B-B14F-4D97-AF65-F5344CB8AC3E}">
        <p14:creationId xmlns:p14="http://schemas.microsoft.com/office/powerpoint/2010/main" val="477064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GB" sz="1800" dirty="0">
                <a:effectLst/>
                <a:latin typeface="Calibri" panose="020F0502020204030204" pitchFamily="34" charset="0"/>
              </a:rPr>
              <a:t>Hello. Today, I am here to present my project which is focused on developing a predictive model for pneumonia using chest X-ray images. This work leverages a comprehensive dataset from Kaggle, which includes numerous X-ray images from patients diagnosed with pneumonia.</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The projects objective is not only to create a highly accurate model but also to ensure our results are understandable. We achieved this by using advanced machine learning techniques, specifically convolutional neural networks (CNN) and ResNetV2, known for their effectiveness in image recognition tasks. Alongside CNN and ResNet50V2, we compared the results with basic K-nearest neighbours models to evaluate different approaches.</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A key aspect of the project is the use of Explainable AI techniques. These methods help understand the model's predictions, making the outcomes understandable, this is crucial in medical applications where understanding the 'why' behind a diagnosis is as important as the diagnosis itself.</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The models will be assessed to highlight the most effective techniques for pneumonia detection in chest X-rays.</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The goal of this project is to understand medical imaging analysis through AI, providing tools that are not only effective but also integrative and interpretable in real-world medical settings.</a:t>
            </a:r>
          </a:p>
          <a:p>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2</a:t>
            </a:fld>
            <a:endParaRPr lang="en-GB"/>
          </a:p>
        </p:txBody>
      </p:sp>
    </p:spTree>
    <p:extLst>
      <p:ext uri="{BB962C8B-B14F-4D97-AF65-F5344CB8AC3E}">
        <p14:creationId xmlns:p14="http://schemas.microsoft.com/office/powerpoint/2010/main" val="33178755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GB" sz="1800" dirty="0">
                <a:effectLst/>
                <a:latin typeface="Calibri" panose="020F0502020204030204" pitchFamily="34" charset="0"/>
              </a:rPr>
              <a:t>What is pneumonia?</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Pneumonia is an inflammatory lung condition affecting the alveoli. Its symptoms range from cough and chest pain to fever and breathing difficulties. The severity varies, significantly influencing diagnostic and treatment strategies.</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Diagnosis commonly relies on physical examination, supported by chest X-rays and other tests to visually confirm the extent of lung involvement. It can be categorised by origin, such as community-acquired or hospital-acquired pneumonia.</a:t>
            </a:r>
          </a:p>
          <a:p>
            <a:pPr marL="0" marR="0">
              <a:spcBef>
                <a:spcPts val="0"/>
              </a:spcBef>
              <a:spcAft>
                <a:spcPts val="0"/>
              </a:spcAft>
            </a:pPr>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3</a:t>
            </a:fld>
            <a:endParaRPr lang="en-GB"/>
          </a:p>
        </p:txBody>
      </p:sp>
    </p:spTree>
    <p:extLst>
      <p:ext uri="{BB962C8B-B14F-4D97-AF65-F5344CB8AC3E}">
        <p14:creationId xmlns:p14="http://schemas.microsoft.com/office/powerpoint/2010/main" val="270398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GB" sz="1800" dirty="0">
                <a:effectLst/>
                <a:latin typeface="Calibri" panose="020F0502020204030204" pitchFamily="34" charset="0"/>
              </a:rPr>
              <a:t>The dataset selected is well-organised into training, testing, and validation sets, which includes a total of 5,863 high-quality X-ray images. These images represent two primary categories—'Pneumonia' and 'Normal.'</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The images were sourced from paediatric patients Guangzhou Women and Children’s Medical Centre.</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Moreover, to ensure the accuracy of the diagnoses used for training our AI model, each image was initially graded by two expert physicians. A third expert then reviewed the evaluation set to address any discrepancies and prevent grading errors.</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This dataset preparation allows us to train our predictive model with high-quality data, enhancing the accuracy and reliability of our pneumonia detection, which is crucial for clinical application. This dataset not only provides a solid foundation for our model but also ensures that our results are based on dependable and clinically validated data.</a:t>
            </a:r>
          </a:p>
        </p:txBody>
      </p:sp>
      <p:sp>
        <p:nvSpPr>
          <p:cNvPr id="4" name="Slide Number Placeholder 3"/>
          <p:cNvSpPr>
            <a:spLocks noGrp="1"/>
          </p:cNvSpPr>
          <p:nvPr>
            <p:ph type="sldNum" sz="quarter" idx="5"/>
          </p:nvPr>
        </p:nvSpPr>
        <p:spPr/>
        <p:txBody>
          <a:bodyPr/>
          <a:lstStyle/>
          <a:p>
            <a:fld id="{FEC4B189-9D52-4533-B8E3-06D49DCFC1D7}" type="slidenum">
              <a:rPr lang="en-GB" smtClean="0"/>
              <a:t>4</a:t>
            </a:fld>
            <a:endParaRPr lang="en-GB"/>
          </a:p>
        </p:txBody>
      </p:sp>
    </p:spTree>
    <p:extLst>
      <p:ext uri="{BB962C8B-B14F-4D97-AF65-F5344CB8AC3E}">
        <p14:creationId xmlns:p14="http://schemas.microsoft.com/office/powerpoint/2010/main" val="725606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GB" sz="1800" dirty="0">
                <a:effectLst/>
                <a:latin typeface="Calibri" panose="020F0502020204030204" pitchFamily="34" charset="0"/>
              </a:rPr>
              <a:t>To address the challenges of interpreting chest X-ray images, three distinct models are used, as briefly mentioned already. CNN, is renowned for its effectiveness in handling image data and its ability to capture spatial hierarchies in images making it exceptionally suited for medical imaging tasks like ours.</a:t>
            </a:r>
          </a:p>
          <a:p>
            <a:pPr marL="0" marR="0">
              <a:spcBef>
                <a:spcPts val="0"/>
              </a:spcBef>
              <a:spcAft>
                <a:spcPts val="0"/>
              </a:spcAft>
            </a:pPr>
            <a:endParaRPr lang="en-GB" sz="1800" dirty="0">
              <a:effectLst/>
              <a:latin typeface="Calibri" panose="020F0502020204030204" pitchFamily="34" charset="0"/>
            </a:endParaRPr>
          </a:p>
          <a:p>
            <a:pPr marL="0" marR="0">
              <a:spcBef>
                <a:spcPts val="0"/>
              </a:spcBef>
              <a:spcAft>
                <a:spcPts val="0"/>
              </a:spcAft>
            </a:pPr>
            <a:r>
              <a:rPr lang="en-GB" sz="2800" b="0" i="0" dirty="0" err="1">
                <a:solidFill>
                  <a:srgbClr val="202124"/>
                </a:solidFill>
                <a:effectLst/>
                <a:highlight>
                  <a:srgbClr val="FFFFFF"/>
                </a:highlight>
                <a:latin typeface="Google Sans"/>
              </a:rPr>
              <a:t>ResNet</a:t>
            </a:r>
            <a:r>
              <a:rPr lang="en-GB" sz="2800" b="0" i="0" dirty="0">
                <a:solidFill>
                  <a:srgbClr val="202124"/>
                </a:solidFill>
                <a:effectLst/>
                <a:highlight>
                  <a:srgbClr val="FFFFFF"/>
                </a:highlight>
                <a:latin typeface="Google Sans"/>
              </a:rPr>
              <a:t> is </a:t>
            </a:r>
            <a:r>
              <a:rPr lang="en-GB" sz="2800" b="0" i="0" dirty="0">
                <a:solidFill>
                  <a:srgbClr val="040C28"/>
                </a:solidFill>
                <a:effectLst/>
                <a:latin typeface="Google Sans"/>
              </a:rPr>
              <a:t>a Residual neural Network structure</a:t>
            </a:r>
            <a:r>
              <a:rPr lang="en-GB" sz="2800" b="0" i="0" dirty="0">
                <a:solidFill>
                  <a:srgbClr val="202124"/>
                </a:solidFill>
                <a:effectLst/>
                <a:highlight>
                  <a:srgbClr val="FFFFFF"/>
                </a:highlight>
                <a:latin typeface="Google Sans"/>
              </a:rPr>
              <a:t>. It is an innovative neural network created for image classification and is used here </a:t>
            </a:r>
            <a:r>
              <a:rPr lang="en-GB" sz="1800" dirty="0">
                <a:effectLst/>
                <a:latin typeface="Calibri" panose="020F0502020204030204" pitchFamily="34" charset="0"/>
              </a:rPr>
              <a:t>as an additional advanced </a:t>
            </a:r>
            <a:r>
              <a:rPr lang="en-GB" sz="2800" b="0" i="0" dirty="0">
                <a:solidFill>
                  <a:srgbClr val="4D5156"/>
                </a:solidFill>
                <a:effectLst/>
                <a:highlight>
                  <a:srgbClr val="FFFFFF"/>
                </a:highlight>
                <a:latin typeface="Google Sans"/>
              </a:rPr>
              <a:t>image classification model as a comparison to CNN.</a:t>
            </a:r>
            <a:endParaRPr lang="en-GB" sz="1800" dirty="0">
              <a:effectLst/>
              <a:latin typeface="Calibri" panose="020F0502020204030204" pitchFamily="34" charset="0"/>
            </a:endParaRP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Additionally, KNN is used provide a baseline for comparison, being a simpler and more intuitive model, serves as a good contrast to the deep learning approach of CNN and </a:t>
            </a:r>
            <a:r>
              <a:rPr lang="en-GB" sz="1800" dirty="0" err="1">
                <a:effectLst/>
                <a:latin typeface="Calibri" panose="020F0502020204030204" pitchFamily="34" charset="0"/>
              </a:rPr>
              <a:t>ResNet</a:t>
            </a:r>
            <a:r>
              <a:rPr lang="en-GB" sz="1800" dirty="0">
                <a:effectLst/>
                <a:latin typeface="Calibri" panose="020F0502020204030204" pitchFamily="34" charset="0"/>
              </a:rPr>
              <a:t>.</a:t>
            </a:r>
          </a:p>
          <a:p>
            <a:pPr marL="0" marR="0">
              <a:spcBef>
                <a:spcPts val="0"/>
              </a:spcBef>
              <a:spcAft>
                <a:spcPts val="0"/>
              </a:spcAft>
            </a:pPr>
            <a:r>
              <a:rPr lang="en-GB" sz="1800" dirty="0">
                <a:effectLst/>
                <a:latin typeface="Calibri" panose="020F0502020204030204" pitchFamily="34" charset="0"/>
              </a:rPr>
              <a:t> </a:t>
            </a:r>
          </a:p>
        </p:txBody>
      </p:sp>
      <p:sp>
        <p:nvSpPr>
          <p:cNvPr id="4" name="Slide Number Placeholder 3"/>
          <p:cNvSpPr>
            <a:spLocks noGrp="1"/>
          </p:cNvSpPr>
          <p:nvPr>
            <p:ph type="sldNum" sz="quarter" idx="5"/>
          </p:nvPr>
        </p:nvSpPr>
        <p:spPr/>
        <p:txBody>
          <a:bodyPr/>
          <a:lstStyle/>
          <a:p>
            <a:fld id="{FEC4B189-9D52-4533-B8E3-06D49DCFC1D7}" type="slidenum">
              <a:rPr lang="en-GB" smtClean="0"/>
              <a:t>5</a:t>
            </a:fld>
            <a:endParaRPr lang="en-GB"/>
          </a:p>
        </p:txBody>
      </p:sp>
    </p:spTree>
    <p:extLst>
      <p:ext uri="{BB962C8B-B14F-4D97-AF65-F5344CB8AC3E}">
        <p14:creationId xmlns:p14="http://schemas.microsoft.com/office/powerpoint/2010/main" val="487040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GB" sz="1800" dirty="0">
                <a:effectLst/>
                <a:latin typeface="Calibri" panose="020F0502020204030204" pitchFamily="34" charset="0"/>
              </a:rPr>
              <a:t>This slide illustrates the data preparation and augmentation process for training the CNN model. The process involves organising X-ray images into training, validation, and testing sets and applying image augmentation techniques such as rotation, shifting, and flipping. These steps enhance the model's ability to generalise from the training data to real-world scenarios by simulating different imaging conditions, crucial for accurate pneumonia detection. The model undergoes training over 100 epochs—an epoch represents one complete pass through the entire training dataset. This extensive training, paired with real-time validation using a separate test set, ensures that the model learns effectively. It aims to minimise overfitting while enhancing the model’s ability to generalize and make accurate predictions on new, unseen data.</a:t>
            </a:r>
          </a:p>
          <a:p>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6</a:t>
            </a:fld>
            <a:endParaRPr lang="en-GB"/>
          </a:p>
        </p:txBody>
      </p:sp>
    </p:spTree>
    <p:extLst>
      <p:ext uri="{BB962C8B-B14F-4D97-AF65-F5344CB8AC3E}">
        <p14:creationId xmlns:p14="http://schemas.microsoft.com/office/powerpoint/2010/main" val="1321037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The Model Accuracy Curve shows the model’s ability to correctly predict pneumonia, reaching an accuracy of 87.5%. This graph plots the accuracy for both training and validation datasets over 100 epochs, illustrating how the model has improved and stabilised over time.</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Next, the Model Loss Curve tracks the decrease in both training and validation loss, signifying effective optimisation and learning from the data. This indicates the model’s increasing proficiency in diagnosing pneumonia as training progresses.</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The Confusion Matrix's visualise the accuracy of the model’s predictions. It distinctly shows the number of true positive and true negative predictions, as well as any errors in the form of false positives and negatives, allowing us to evaluate the model’s precision in real-world scenarios.</a:t>
            </a:r>
          </a:p>
          <a:p>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7</a:t>
            </a:fld>
            <a:endParaRPr lang="en-GB"/>
          </a:p>
        </p:txBody>
      </p:sp>
    </p:spTree>
    <p:extLst>
      <p:ext uri="{BB962C8B-B14F-4D97-AF65-F5344CB8AC3E}">
        <p14:creationId xmlns:p14="http://schemas.microsoft.com/office/powerpoint/2010/main" val="7306208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GB" sz="1800" dirty="0">
                <a:effectLst/>
                <a:latin typeface="Calibri" panose="020F0502020204030204" pitchFamily="34" charset="0"/>
              </a:rPr>
              <a:t>For the Explainable AI techniques LIME was utilised, which clarifies why certain predictions were made by the CNN model. </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The first image outlines the areas considered significant by the model in making its prediction, providing a straightforward view of what features the model focuses on.</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In the other examples, you can see different chest X-ray images outlined with colour-coded regions.</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Green regions signify where the image characteristics support the model's prediction. For instance, certain textures or patterns typical of a normal lung might be highlighted in green, reaffirming the model's decision for a 'Normal' prediction.</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Red regions, on the other hand, point to areas that contradict the prediction. These could be unusual shadows or marks that might typically suggest pneumonia but were not strong enough to sway the model's overall decision in these cases.</a:t>
            </a:r>
          </a:p>
          <a:p>
            <a:pPr marL="0" marR="0">
              <a:spcBef>
                <a:spcPts val="0"/>
              </a:spcBef>
              <a:spcAft>
                <a:spcPts val="0"/>
              </a:spcAft>
            </a:pPr>
            <a:r>
              <a:rPr lang="en-GB" sz="1800" dirty="0">
                <a:effectLst/>
                <a:latin typeface="Calibri" panose="020F0502020204030204" pitchFamily="34" charset="0"/>
              </a:rPr>
              <a:t> </a:t>
            </a:r>
          </a:p>
          <a:p>
            <a:pPr marL="0" marR="0">
              <a:spcBef>
                <a:spcPts val="0"/>
              </a:spcBef>
              <a:spcAft>
                <a:spcPts val="0"/>
              </a:spcAft>
            </a:pPr>
            <a:r>
              <a:rPr lang="en-GB" sz="1800" dirty="0">
                <a:effectLst/>
                <a:latin typeface="Calibri" panose="020F0502020204030204" pitchFamily="34" charset="0"/>
              </a:rPr>
              <a:t>Each image was randomly selected to showcase how the model performs across various cases, ensuring that our insights are robust and generalised. This approach not only boosts the trust in our AI system but also aids in understanding and verifying the AI’s decision-making process.</a:t>
            </a:r>
          </a:p>
          <a:p>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8</a:t>
            </a:fld>
            <a:endParaRPr lang="en-GB"/>
          </a:p>
        </p:txBody>
      </p:sp>
    </p:spTree>
    <p:extLst>
      <p:ext uri="{BB962C8B-B14F-4D97-AF65-F5344CB8AC3E}">
        <p14:creationId xmlns:p14="http://schemas.microsoft.com/office/powerpoint/2010/main" val="1637557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EC4B189-9D52-4533-B8E3-06D49DCFC1D7}" type="slidenum">
              <a:rPr lang="en-GB" smtClean="0"/>
              <a:t>9</a:t>
            </a:fld>
            <a:endParaRPr lang="en-GB"/>
          </a:p>
        </p:txBody>
      </p:sp>
    </p:spTree>
    <p:extLst>
      <p:ext uri="{BB962C8B-B14F-4D97-AF65-F5344CB8AC3E}">
        <p14:creationId xmlns:p14="http://schemas.microsoft.com/office/powerpoint/2010/main" val="29589447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p:nvPr>
        </p:nvSpPr>
        <p:spPr>
          <a:xfrm>
            <a:off x="2197100" y="1079500"/>
            <a:ext cx="7797799" cy="2138400"/>
          </a:xfrm>
        </p:spPr>
        <p:txBody>
          <a:bodyPr anchor="b">
            <a:normAutofit/>
          </a:bodyPr>
          <a:lstStyle>
            <a:lvl1pPr algn="ctr">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3D95C8C-0A7F-40D9-A690-3D5898EFFE81}"/>
              </a:ext>
            </a:extLst>
          </p:cNvPr>
          <p:cNvSpPr>
            <a:spLocks noGrp="1"/>
          </p:cNvSpPr>
          <p:nvPr>
            <p:ph type="subTitle" idx="1"/>
          </p:nvPr>
        </p:nvSpPr>
        <p:spPr>
          <a:xfrm>
            <a:off x="3308350" y="4113213"/>
            <a:ext cx="5575300" cy="1655762"/>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1/24/2025</a:t>
            </a:fld>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dirty="0"/>
          </a:p>
        </p:txBody>
      </p:sp>
      <p:cxnSp>
        <p:nvCxnSpPr>
          <p:cNvPr id="7" name="Straight Connector 6">
            <a:extLst>
              <a:ext uri="{FF2B5EF4-FFF2-40B4-BE49-F238E27FC236}">
                <a16:creationId xmlns:a16="http://schemas.microsoft.com/office/drawing/2014/main" id="{701C0CAB-6A03-4C6A-9FAA-219847753628}"/>
              </a:ext>
            </a:extLst>
          </p:cNvPr>
          <p:cNvCxnSpPr>
            <a:cxnSpLocks/>
          </p:cNvCxnSpPr>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982E0B2-AA9C-441C-A08E-A9DF9CF12116}"/>
              </a:ext>
            </a:extLst>
          </p:cNvPr>
          <p:cNvGrpSpPr/>
          <p:nvPr/>
        </p:nvGrpSpPr>
        <p:grpSpPr>
          <a:xfrm>
            <a:off x="9728046" y="4869342"/>
            <a:ext cx="1623711" cy="630920"/>
            <a:chOff x="9588346" y="4824892"/>
            <a:chExt cx="1623711" cy="630920"/>
          </a:xfrm>
        </p:grpSpPr>
        <p:sp>
          <p:nvSpPr>
            <p:cNvPr id="16" name="Freeform: Shape 15">
              <a:extLst>
                <a:ext uri="{FF2B5EF4-FFF2-40B4-BE49-F238E27FC236}">
                  <a16:creationId xmlns:a16="http://schemas.microsoft.com/office/drawing/2014/main" id="{A4A2E074-C10D-4C57-AB72-B631E4D77102}"/>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B037EB3-1772-4BA8-A95A-E5DBDFEA32B0}"/>
                </a:ext>
              </a:extLst>
            </p:cNvPr>
            <p:cNvGrpSpPr/>
            <p:nvPr/>
          </p:nvGrpSpPr>
          <p:grpSpPr>
            <a:xfrm rot="2700000" flipH="1">
              <a:off x="10112436" y="4359902"/>
              <a:ext cx="571820" cy="1620000"/>
              <a:chOff x="8482785" y="4330454"/>
              <a:chExt cx="571820" cy="1620000"/>
            </a:xfrm>
          </p:grpSpPr>
          <p:sp>
            <p:nvSpPr>
              <p:cNvPr id="18" name="Freeform: Shape 17">
                <a:extLst>
                  <a:ext uri="{FF2B5EF4-FFF2-40B4-BE49-F238E27FC236}">
                    <a16:creationId xmlns:a16="http://schemas.microsoft.com/office/drawing/2014/main" id="{A1F47AC1-63D0-47F3-9728-1A0A0543494B}"/>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Connector 18">
                <a:extLst>
                  <a:ext uri="{FF2B5EF4-FFF2-40B4-BE49-F238E27FC236}">
                    <a16:creationId xmlns:a16="http://schemas.microsoft.com/office/drawing/2014/main" id="{803A57D6-0C36-4560-A08A-16768551EF6F}"/>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8303389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794F-0C7D-47A6-A355-9B54F3A082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18BEFC-5F95-43C3-A662-CF24426CB374}"/>
              </a:ext>
            </a:extLst>
          </p:cNvPr>
          <p:cNvSpPr>
            <a:spLocks noGrp="1"/>
          </p:cNvSpPr>
          <p:nvPr>
            <p:ph type="body" orient="vert" idx="1"/>
          </p:nvPr>
        </p:nvSpPr>
        <p:spPr>
          <a:xfrm>
            <a:off x="1079500" y="1790700"/>
            <a:ext cx="10026650" cy="3978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020A41-C226-41AB-8766-C9BF3E9BF9D0}"/>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1/24/2025</a:t>
            </a:fld>
            <a:endParaRPr lang="en-US"/>
          </a:p>
        </p:txBody>
      </p:sp>
      <p:sp>
        <p:nvSpPr>
          <p:cNvPr id="5" name="Footer Placeholder 4">
            <a:extLst>
              <a:ext uri="{FF2B5EF4-FFF2-40B4-BE49-F238E27FC236}">
                <a16:creationId xmlns:a16="http://schemas.microsoft.com/office/drawing/2014/main" id="{877795E9-017B-4505-810D-A5F553A56BC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626A1BD-3429-4C11-B230-8AD083EC3EC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8662533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11CA2-18BF-408B-A40C-B43A0A7B80FA}"/>
              </a:ext>
            </a:extLst>
          </p:cNvPr>
          <p:cNvSpPr>
            <a:spLocks noGrp="1"/>
          </p:cNvSpPr>
          <p:nvPr>
            <p:ph type="title" orient="vert"/>
          </p:nvPr>
        </p:nvSpPr>
        <p:spPr>
          <a:xfrm>
            <a:off x="9899079" y="1079500"/>
            <a:ext cx="1292662" cy="4689476"/>
          </a:xfrm>
        </p:spPr>
        <p:txBody>
          <a:bodyPr vert="eaVert">
            <a:normAutofit/>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E424B6-12FC-41A1-AF7C-7E3931D97204}"/>
              </a:ext>
            </a:extLst>
          </p:cNvPr>
          <p:cNvSpPr>
            <a:spLocks noGrp="1"/>
          </p:cNvSpPr>
          <p:nvPr>
            <p:ph type="body" orient="vert" idx="1"/>
          </p:nvPr>
        </p:nvSpPr>
        <p:spPr>
          <a:xfrm>
            <a:off x="1079499" y="1079500"/>
            <a:ext cx="8495943" cy="46894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5CF957-F921-48CF-97FE-91190C1AE9B3}"/>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1/24/2025</a:t>
            </a:fld>
            <a:endParaRPr lang="en-US"/>
          </a:p>
        </p:txBody>
      </p:sp>
      <p:sp>
        <p:nvSpPr>
          <p:cNvPr id="5" name="Footer Placeholder 4">
            <a:extLst>
              <a:ext uri="{FF2B5EF4-FFF2-40B4-BE49-F238E27FC236}">
                <a16:creationId xmlns:a16="http://schemas.microsoft.com/office/drawing/2014/main" id="{6653F49D-6E0C-47F7-BAAD-A427913DC4D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038A122-F390-46CF-BECF-3AE05CA585C4}"/>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554145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A217A-A229-4751-8D09-0CAD914F628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A9DEA33-60C3-4B28-B3EF-E93D6D46A3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7D3B28-C66B-4279-AB67-2BC1D01239A4}"/>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1/24/2025</a:t>
            </a:fld>
            <a:endParaRPr lang="en-US"/>
          </a:p>
        </p:txBody>
      </p:sp>
      <p:sp>
        <p:nvSpPr>
          <p:cNvPr id="5" name="Footer Placeholder 4">
            <a:extLst>
              <a:ext uri="{FF2B5EF4-FFF2-40B4-BE49-F238E27FC236}">
                <a16:creationId xmlns:a16="http://schemas.microsoft.com/office/drawing/2014/main" id="{8928FF39-A0DA-4F77-9297-B83C86B575D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9D7D65A-9D4E-42F6-A8BF-1EEAFB180710}"/>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824062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17BB-B242-4CC6-887C-83E08CE2D54A}"/>
              </a:ext>
            </a:extLst>
          </p:cNvPr>
          <p:cNvSpPr>
            <a:spLocks noGrp="1"/>
          </p:cNvSpPr>
          <p:nvPr>
            <p:ph type="title"/>
          </p:nvPr>
        </p:nvSpPr>
        <p:spPr>
          <a:xfrm>
            <a:off x="1079500" y="2252663"/>
            <a:ext cx="4457700" cy="2349500"/>
          </a:xfrm>
        </p:spPr>
        <p:txBody>
          <a:bodyPr anchor="ctr" anchorCtr="0">
            <a:normAutofit/>
          </a:bodyPr>
          <a:lstStyle>
            <a:lvl1pPr algn="ct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695823-EA83-493F-8FEC-C72B5B9CF2FD}"/>
              </a:ext>
            </a:extLst>
          </p:cNvPr>
          <p:cNvSpPr>
            <a:spLocks noGrp="1"/>
          </p:cNvSpPr>
          <p:nvPr>
            <p:ph type="body" idx="1"/>
          </p:nvPr>
        </p:nvSpPr>
        <p:spPr>
          <a:xfrm>
            <a:off x="6654800" y="2252664"/>
            <a:ext cx="4451348" cy="2349500"/>
          </a:xfrm>
        </p:spPr>
        <p:txBody>
          <a:bodyPr anchor="ctr" anchorCtr="0"/>
          <a:lstStyle>
            <a:lvl1pPr marL="0" indent="0">
              <a:buNone/>
              <a:defRPr sz="2400" i="1">
                <a:solidFill>
                  <a:schemeClr val="tx1">
                    <a:alpha val="7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E08E54-36BB-4AB4-BE1F-5FA8207BEAF8}"/>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1/24/2025</a:t>
            </a:fld>
            <a:endParaRPr lang="en-US"/>
          </a:p>
        </p:txBody>
      </p:sp>
      <p:sp>
        <p:nvSpPr>
          <p:cNvPr id="5" name="Footer Placeholder 4">
            <a:extLst>
              <a:ext uri="{FF2B5EF4-FFF2-40B4-BE49-F238E27FC236}">
                <a16:creationId xmlns:a16="http://schemas.microsoft.com/office/drawing/2014/main" id="{C0453A6A-C55A-40A1-A3BB-DB417047F54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6D6E656-7AC0-4BD3-AFE5-4B5122E2F2D8}"/>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grpSp>
        <p:nvGrpSpPr>
          <p:cNvPr id="20" name="Group 19">
            <a:extLst>
              <a:ext uri="{FF2B5EF4-FFF2-40B4-BE49-F238E27FC236}">
                <a16:creationId xmlns:a16="http://schemas.microsoft.com/office/drawing/2014/main" id="{E9ABE19D-0B51-4388-93D1-0CD6B767115D}"/>
              </a:ext>
            </a:extLst>
          </p:cNvPr>
          <p:cNvGrpSpPr/>
          <p:nvPr/>
        </p:nvGrpSpPr>
        <p:grpSpPr>
          <a:xfrm>
            <a:off x="999771" y="932104"/>
            <a:ext cx="913428" cy="1032464"/>
            <a:chOff x="999771" y="932104"/>
            <a:chExt cx="913428" cy="1032464"/>
          </a:xfrm>
        </p:grpSpPr>
        <p:grpSp>
          <p:nvGrpSpPr>
            <p:cNvPr id="21" name="Group 20">
              <a:extLst>
                <a:ext uri="{FF2B5EF4-FFF2-40B4-BE49-F238E27FC236}">
                  <a16:creationId xmlns:a16="http://schemas.microsoft.com/office/drawing/2014/main" id="{46226ED6-7133-4222-9552-0EA4B1B3C9FB}"/>
                </a:ext>
              </a:extLst>
            </p:cNvPr>
            <p:cNvGrpSpPr/>
            <p:nvPr/>
          </p:nvGrpSpPr>
          <p:grpSpPr>
            <a:xfrm rot="8100000" flipV="1">
              <a:off x="1047457" y="1290386"/>
              <a:ext cx="865742" cy="628383"/>
              <a:chOff x="558167" y="958515"/>
              <a:chExt cx="865742" cy="628383"/>
            </a:xfrm>
            <a:solidFill>
              <a:schemeClr val="accent3"/>
            </a:solidFill>
          </p:grpSpPr>
          <p:sp>
            <p:nvSpPr>
              <p:cNvPr id="28" name="Freeform: Shape 27">
                <a:extLst>
                  <a:ext uri="{FF2B5EF4-FFF2-40B4-BE49-F238E27FC236}">
                    <a16:creationId xmlns:a16="http://schemas.microsoft.com/office/drawing/2014/main" id="{BE810E40-D42F-4034-93BA-54446465D20B}"/>
                  </a:ext>
                </a:extLst>
              </p:cNvPr>
              <p:cNvSpPr/>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60F6BFC2-CA89-42B8-8A5A-E9F26BA87FBB}"/>
                  </a:ext>
                </a:extLst>
              </p:cNvPr>
              <p:cNvSpPr/>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2" name="Group 21">
              <a:extLst>
                <a:ext uri="{FF2B5EF4-FFF2-40B4-BE49-F238E27FC236}">
                  <a16:creationId xmlns:a16="http://schemas.microsoft.com/office/drawing/2014/main" id="{1CA36485-DC1D-48C9-91B2-425DBC66D471}"/>
                </a:ext>
              </a:extLst>
            </p:cNvPr>
            <p:cNvGrpSpPr/>
            <p:nvPr/>
          </p:nvGrpSpPr>
          <p:grpSpPr>
            <a:xfrm rot="10800000" flipH="1" flipV="1">
              <a:off x="999771" y="932104"/>
              <a:ext cx="864005" cy="1032464"/>
              <a:chOff x="2207971" y="2384401"/>
              <a:chExt cx="864005" cy="1032464"/>
            </a:xfrm>
          </p:grpSpPr>
          <p:sp>
            <p:nvSpPr>
              <p:cNvPr id="23" name="Freeform: Shape 22">
                <a:extLst>
                  <a:ext uri="{FF2B5EF4-FFF2-40B4-BE49-F238E27FC236}">
                    <a16:creationId xmlns:a16="http://schemas.microsoft.com/office/drawing/2014/main" id="{0ACF276E-196C-4923-B7D1-48A8E6A1669C}"/>
                  </a:ext>
                </a:extLst>
              </p:cNvPr>
              <p:cNvSpPr/>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Freeform: Shape 23">
                <a:extLst>
                  <a:ext uri="{FF2B5EF4-FFF2-40B4-BE49-F238E27FC236}">
                    <a16:creationId xmlns:a16="http://schemas.microsoft.com/office/drawing/2014/main" id="{FFE3686C-DFF6-4995-81B8-FA38F5BB0401}"/>
                  </a:ext>
                </a:extLst>
              </p:cNvPr>
              <p:cNvSpPr/>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5" name="Group 24">
                <a:extLst>
                  <a:ext uri="{FF2B5EF4-FFF2-40B4-BE49-F238E27FC236}">
                    <a16:creationId xmlns:a16="http://schemas.microsoft.com/office/drawing/2014/main" id="{9DCBF653-CCB9-47B2-9DD9-68847A45D82D}"/>
                  </a:ext>
                </a:extLst>
              </p:cNvPr>
              <p:cNvGrpSpPr/>
              <p:nvPr/>
            </p:nvGrpSpPr>
            <p:grpSpPr>
              <a:xfrm>
                <a:off x="2440769" y="2384401"/>
                <a:ext cx="313009" cy="1032464"/>
                <a:chOff x="2440769" y="2384401"/>
                <a:chExt cx="313009" cy="1032464"/>
              </a:xfrm>
            </p:grpSpPr>
            <p:cxnSp>
              <p:nvCxnSpPr>
                <p:cNvPr id="26" name="Straight Connector 25">
                  <a:extLst>
                    <a:ext uri="{FF2B5EF4-FFF2-40B4-BE49-F238E27FC236}">
                      <a16:creationId xmlns:a16="http://schemas.microsoft.com/office/drawing/2014/main" id="{7F081A1F-C7C9-4907-AAED-B4E9B64973FB}"/>
                    </a:ext>
                  </a:extLst>
                </p:cNvPr>
                <p:cNvCxnSpPr>
                  <a:cxnSpLocks/>
                </p:cNvCxnSpPr>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4F8F89A-0719-4D9A-8379-9EEBD7201052}"/>
                    </a:ext>
                  </a:extLst>
                </p:cNvPr>
                <p:cNvCxnSpPr>
                  <a:cxnSpLocks/>
                </p:cNvCxnSpPr>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30" name="Group 29">
            <a:extLst>
              <a:ext uri="{FF2B5EF4-FFF2-40B4-BE49-F238E27FC236}">
                <a16:creationId xmlns:a16="http://schemas.microsoft.com/office/drawing/2014/main" id="{E7AA5779-FF0F-4ACF-A56C-710A4CDEC8A3}"/>
              </a:ext>
            </a:extLst>
          </p:cNvPr>
          <p:cNvGrpSpPr/>
          <p:nvPr/>
        </p:nvGrpSpPr>
        <p:grpSpPr>
          <a:xfrm>
            <a:off x="1437136" y="649304"/>
            <a:ext cx="388541" cy="388541"/>
            <a:chOff x="5752675" y="5440856"/>
            <a:chExt cx="388541" cy="388541"/>
          </a:xfrm>
        </p:grpSpPr>
        <p:sp>
          <p:nvSpPr>
            <p:cNvPr id="31" name="Oval 30">
              <a:extLst>
                <a:ext uri="{FF2B5EF4-FFF2-40B4-BE49-F238E27FC236}">
                  <a16:creationId xmlns:a16="http://schemas.microsoft.com/office/drawing/2014/main" id="{5F0ADB13-4626-4F84-B513-0B58E65C248E}"/>
                </a:ext>
              </a:extLst>
            </p:cNvPr>
            <p:cNvSpPr/>
            <p:nvPr/>
          </p:nvSpPr>
          <p:spPr>
            <a:xfrm rot="10800000">
              <a:off x="5800801" y="5488982"/>
              <a:ext cx="340415" cy="3404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Oval 31">
              <a:extLst>
                <a:ext uri="{FF2B5EF4-FFF2-40B4-BE49-F238E27FC236}">
                  <a16:creationId xmlns:a16="http://schemas.microsoft.com/office/drawing/2014/main" id="{AF46BC46-AD78-4932-95BA-D3009154CA7A}"/>
                </a:ext>
              </a:extLst>
            </p:cNvPr>
            <p:cNvSpPr/>
            <p:nvPr/>
          </p:nvSpPr>
          <p:spPr>
            <a:xfrm>
              <a:off x="5752675" y="5440856"/>
              <a:ext cx="340415" cy="340415"/>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cxnSp>
        <p:nvCxnSpPr>
          <p:cNvPr id="33" name="Straight Connector 32">
            <a:extLst>
              <a:ext uri="{FF2B5EF4-FFF2-40B4-BE49-F238E27FC236}">
                <a16:creationId xmlns:a16="http://schemas.microsoft.com/office/drawing/2014/main" id="{D38118F0-6EA8-4901-9161-9101C6DDD97E}"/>
              </a:ext>
            </a:extLst>
          </p:cNvPr>
          <p:cNvCxnSpPr>
            <a:cxnSpLocks/>
          </p:cNvCxnSpPr>
          <p:nvPr/>
        </p:nvCxnSpPr>
        <p:spPr>
          <a:xfrm rot="16200000" flipH="1">
            <a:off x="5826000" y="342900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4137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013D-A80D-4455-B886-0C3448294C02}"/>
              </a:ext>
            </a:extLst>
          </p:cNvPr>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A99D3AB-20B9-4D90-8106-506F443682C8}"/>
              </a:ext>
            </a:extLst>
          </p:cNvPr>
          <p:cNvSpPr>
            <a:spLocks noGrp="1"/>
          </p:cNvSpPr>
          <p:nvPr>
            <p:ph sz="half" idx="1"/>
          </p:nvPr>
        </p:nvSpPr>
        <p:spPr>
          <a:xfrm>
            <a:off x="108585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5F9DF39-257F-4C10-A7B4-1AA1C66F28E9}"/>
              </a:ext>
            </a:extLst>
          </p:cNvPr>
          <p:cNvSpPr>
            <a:spLocks noGrp="1"/>
          </p:cNvSpPr>
          <p:nvPr>
            <p:ph sz="half" idx="2"/>
          </p:nvPr>
        </p:nvSpPr>
        <p:spPr>
          <a:xfrm>
            <a:off x="636600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0E57E5E-B324-4633-AB65-4A53498B9FA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1/24/2025</a:t>
            </a:fld>
            <a:endParaRPr lang="en-US"/>
          </a:p>
        </p:txBody>
      </p:sp>
      <p:sp>
        <p:nvSpPr>
          <p:cNvPr id="6" name="Footer Placeholder 5">
            <a:extLst>
              <a:ext uri="{FF2B5EF4-FFF2-40B4-BE49-F238E27FC236}">
                <a16:creationId xmlns:a16="http://schemas.microsoft.com/office/drawing/2014/main" id="{5B42A16D-8423-4C91-B839-F95380250FA3}"/>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63AD46B-C875-4F91-8991-4A4E5D768D9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173181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70C3-74D3-4445-A879-4F7CF42ED29A}"/>
              </a:ext>
            </a:extLst>
          </p:cNvPr>
          <p:cNvSpPr>
            <a:spLocks noGrp="1"/>
          </p:cNvSpPr>
          <p:nvPr>
            <p:ph type="title"/>
          </p:nvPr>
        </p:nvSpPr>
        <p:spPr>
          <a:xfrm>
            <a:off x="1079500" y="1011238"/>
            <a:ext cx="10026650" cy="655637"/>
          </a:xfrm>
        </p:spPr>
        <p:txBody>
          <a:bodyPr>
            <a:normAutofit/>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2B64494-3C1C-49FE-ADB2-6F41CEEA82EF}"/>
              </a:ext>
            </a:extLst>
          </p:cNvPr>
          <p:cNvSpPr>
            <a:spLocks noGrp="1"/>
          </p:cNvSpPr>
          <p:nvPr>
            <p:ph type="body" idx="1"/>
          </p:nvPr>
        </p:nvSpPr>
        <p:spPr>
          <a:xfrm>
            <a:off x="107950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EE19A6-8340-43A4-9B30-A27DEB9E2BF1}"/>
              </a:ext>
            </a:extLst>
          </p:cNvPr>
          <p:cNvSpPr>
            <a:spLocks noGrp="1"/>
          </p:cNvSpPr>
          <p:nvPr>
            <p:ph sz="half" idx="2"/>
          </p:nvPr>
        </p:nvSpPr>
        <p:spPr>
          <a:xfrm>
            <a:off x="1079500" y="2525561"/>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9D4B31-0090-483A-BF84-CEA2B22D51D5}"/>
              </a:ext>
            </a:extLst>
          </p:cNvPr>
          <p:cNvSpPr>
            <a:spLocks noGrp="1"/>
          </p:cNvSpPr>
          <p:nvPr>
            <p:ph type="body" sz="quarter" idx="3"/>
          </p:nvPr>
        </p:nvSpPr>
        <p:spPr>
          <a:xfrm>
            <a:off x="636495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8DB9E9-0BD8-4F85-9342-5C5BA0D35CEA}"/>
              </a:ext>
            </a:extLst>
          </p:cNvPr>
          <p:cNvSpPr>
            <a:spLocks noGrp="1"/>
          </p:cNvSpPr>
          <p:nvPr>
            <p:ph sz="quarter" idx="4"/>
          </p:nvPr>
        </p:nvSpPr>
        <p:spPr>
          <a:xfrm>
            <a:off x="6364950" y="2525560"/>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52AE3D3E-6168-45C3-BAB4-04FFFB9835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1/24/2025</a:t>
            </a:fld>
            <a:endParaRPr lang="en-US"/>
          </a:p>
        </p:txBody>
      </p:sp>
      <p:sp>
        <p:nvSpPr>
          <p:cNvPr id="8" name="Footer Placeholder 7">
            <a:extLst>
              <a:ext uri="{FF2B5EF4-FFF2-40B4-BE49-F238E27FC236}">
                <a16:creationId xmlns:a16="http://schemas.microsoft.com/office/drawing/2014/main" id="{DA8F8D02-7CCF-4321-847A-CD553E52A342}"/>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9F966368-2A9A-4617-A2A9-E4E9ACD06381}"/>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04025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855A-C7D7-455F-BD47-AB4221DD0240}"/>
              </a:ext>
            </a:extLst>
          </p:cNvPr>
          <p:cNvSpPr>
            <a:spLocks noGrp="1"/>
          </p:cNvSpPr>
          <p:nvPr>
            <p:ph type="title"/>
          </p:nvPr>
        </p:nvSpPr>
        <p:spPr>
          <a:xfrm>
            <a:off x="1079500" y="1079500"/>
            <a:ext cx="10026650" cy="4689475"/>
          </a:xfrm>
        </p:spPr>
        <p:txBody>
          <a:bodyPr anchor="ct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1629F6FD-C2F8-4688-B52A-ED76F48B8B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1/24/2025</a:t>
            </a:fld>
            <a:endParaRPr lang="en-US"/>
          </a:p>
        </p:txBody>
      </p:sp>
      <p:sp>
        <p:nvSpPr>
          <p:cNvPr id="4" name="Footer Placeholder 3">
            <a:extLst>
              <a:ext uri="{FF2B5EF4-FFF2-40B4-BE49-F238E27FC236}">
                <a16:creationId xmlns:a16="http://schemas.microsoft.com/office/drawing/2014/main" id="{AB358F0F-237C-4F8E-A5A7-48269F700B1D}"/>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8C3629E-70C3-44A4-A268-2194CD424AF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366939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0232D4-EC56-49D3-B967-D972B5E5E2C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1/24/2025</a:t>
            </a:fld>
            <a:endParaRPr lang="en-US"/>
          </a:p>
        </p:txBody>
      </p:sp>
      <p:sp>
        <p:nvSpPr>
          <p:cNvPr id="3" name="Footer Placeholder 2">
            <a:extLst>
              <a:ext uri="{FF2B5EF4-FFF2-40B4-BE49-F238E27FC236}">
                <a16:creationId xmlns:a16="http://schemas.microsoft.com/office/drawing/2014/main" id="{0B2C3171-136A-405F-B1CF-C0DAFAA21E4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76523E7E-BA29-40D2-BE24-10E7F705040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05006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607EF-706F-47DD-B487-7C3E4EDE1945}"/>
              </a:ext>
            </a:extLst>
          </p:cNvPr>
          <p:cNvSpPr>
            <a:spLocks noGrp="1"/>
          </p:cNvSpPr>
          <p:nvPr>
            <p:ph type="title"/>
          </p:nvPr>
        </p:nvSpPr>
        <p:spPr>
          <a:xfrm>
            <a:off x="1071607" y="1011238"/>
            <a:ext cx="3906000" cy="1292400"/>
          </a:xfrm>
        </p:spPr>
        <p:txBody>
          <a:bodyPr anchor="t" anchorCtr="0">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8298442-7D9F-4D62-866B-FBA382F06C4C}"/>
              </a:ext>
            </a:extLst>
          </p:cNvPr>
          <p:cNvSpPr>
            <a:spLocks noGrp="1"/>
          </p:cNvSpPr>
          <p:nvPr>
            <p:ph idx="1"/>
          </p:nvPr>
        </p:nvSpPr>
        <p:spPr>
          <a:xfrm>
            <a:off x="5537200" y="955230"/>
            <a:ext cx="5583193" cy="4813745"/>
          </a:xfrm>
        </p:spPr>
        <p:txBody>
          <a:bodyPr/>
          <a:lstStyle>
            <a:lvl1pPr marL="0" indent="0">
              <a:lnSpc>
                <a:spcPct val="100000"/>
              </a:lnSpc>
              <a:buFontTx/>
              <a:buNone/>
              <a:defRPr sz="4800"/>
            </a:lvl1pPr>
            <a:lvl2pPr marL="0">
              <a:lnSpc>
                <a:spcPct val="100000"/>
              </a:lnSpc>
              <a:defRPr sz="4800"/>
            </a:lvl2pPr>
            <a:lvl3pPr marL="0" indent="0">
              <a:buNone/>
              <a:defRPr sz="2000"/>
            </a:lvl3pPr>
            <a:lvl4pPr marL="0">
              <a:defRPr sz="2000"/>
            </a:lvl4pPr>
            <a:lvl5pPr marL="360000">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67D1DB7-AC43-460E-B3C5-9F8B37D1B50A}"/>
              </a:ext>
            </a:extLst>
          </p:cNvPr>
          <p:cNvSpPr>
            <a:spLocks noGrp="1"/>
          </p:cNvSpPr>
          <p:nvPr>
            <p:ph type="body" sz="half" idx="2"/>
          </p:nvPr>
        </p:nvSpPr>
        <p:spPr>
          <a:xfrm>
            <a:off x="1079499" y="2664000"/>
            <a:ext cx="3905999" cy="3106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0C5DE9-6995-4F6E-AF64-6CE9A677971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1/24/2025</a:t>
            </a:fld>
            <a:endParaRPr lang="en-US"/>
          </a:p>
        </p:txBody>
      </p:sp>
      <p:sp>
        <p:nvSpPr>
          <p:cNvPr id="6" name="Footer Placeholder 5">
            <a:extLst>
              <a:ext uri="{FF2B5EF4-FFF2-40B4-BE49-F238E27FC236}">
                <a16:creationId xmlns:a16="http://schemas.microsoft.com/office/drawing/2014/main" id="{388BC655-2B4D-48CA-90B9-740400332295}"/>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314A7E0-1D83-4CE0-9FFE-3EEE2B3C27E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110490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7F85-950A-4BED-AE31-5C85DE4FA488}"/>
              </a:ext>
            </a:extLst>
          </p:cNvPr>
          <p:cNvSpPr>
            <a:spLocks noGrp="1"/>
          </p:cNvSpPr>
          <p:nvPr>
            <p:ph type="title"/>
          </p:nvPr>
        </p:nvSpPr>
        <p:spPr>
          <a:xfrm>
            <a:off x="1079501" y="1011238"/>
            <a:ext cx="3905250" cy="1292662"/>
          </a:xfrm>
        </p:spPr>
        <p:txBody>
          <a:bodyPr anchor="t"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813A008-3741-4305-8A06-C0D8404A32BB}"/>
              </a:ext>
            </a:extLst>
          </p:cNvPr>
          <p:cNvSpPr>
            <a:spLocks noGrp="1"/>
          </p:cNvSpPr>
          <p:nvPr>
            <p:ph type="pic" idx="1"/>
          </p:nvPr>
        </p:nvSpPr>
        <p:spPr>
          <a:xfrm>
            <a:off x="5537200" y="531813"/>
            <a:ext cx="6113812" cy="57848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F2ADC63-3365-4920-AF26-600F4D2EA579}"/>
              </a:ext>
            </a:extLst>
          </p:cNvPr>
          <p:cNvSpPr>
            <a:spLocks noGrp="1"/>
          </p:cNvSpPr>
          <p:nvPr>
            <p:ph type="body" sz="half" idx="2"/>
          </p:nvPr>
        </p:nvSpPr>
        <p:spPr>
          <a:xfrm>
            <a:off x="1079500" y="2663825"/>
            <a:ext cx="3905250" cy="310515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C161BE-EF8B-4F4D-8197-61442EBC46B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1/24/2025</a:t>
            </a:fld>
            <a:endParaRPr lang="en-US"/>
          </a:p>
        </p:txBody>
      </p:sp>
      <p:sp>
        <p:nvSpPr>
          <p:cNvPr id="6" name="Footer Placeholder 5">
            <a:extLst>
              <a:ext uri="{FF2B5EF4-FFF2-40B4-BE49-F238E27FC236}">
                <a16:creationId xmlns:a16="http://schemas.microsoft.com/office/drawing/2014/main" id="{9FD37897-BFE5-414E-9334-53116988DC3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F5BF024-9A20-4B80-976D-420DCCD1616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968134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00152-D18D-4405-8FB2-5985831B57A0}"/>
              </a:ext>
            </a:extLst>
          </p:cNvPr>
          <p:cNvSpPr>
            <a:spLocks noGrp="1"/>
          </p:cNvSpPr>
          <p:nvPr>
            <p:ph type="title"/>
          </p:nvPr>
        </p:nvSpPr>
        <p:spPr>
          <a:xfrm>
            <a:off x="1079500" y="1011238"/>
            <a:ext cx="10026650" cy="655637"/>
          </a:xfrm>
          <a:prstGeom prst="rect">
            <a:avLst/>
          </a:prstGeom>
        </p:spPr>
        <p:txBody>
          <a:bodyPr vert="horz" lIns="0" tIns="0" rIns="0" bIns="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2E92E1-0C4A-474E-8E29-8DB404101BA7}"/>
              </a:ext>
            </a:extLst>
          </p:cNvPr>
          <p:cNvSpPr>
            <a:spLocks noGrp="1"/>
          </p:cNvSpPr>
          <p:nvPr>
            <p:ph type="body" idx="1"/>
          </p:nvPr>
        </p:nvSpPr>
        <p:spPr>
          <a:xfrm>
            <a:off x="1079500" y="1790700"/>
            <a:ext cx="10026650" cy="3978275"/>
          </a:xfrm>
          <a:prstGeom prst="rect">
            <a:avLst/>
          </a:prstGeom>
        </p:spPr>
        <p:txBody>
          <a:bodyPr vert="horz" lIns="0" tIns="0" rIns="0" bIns="0" rtlCol="0" anchor="t"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122E245-B48B-4526-8D2D-9475E64B0624}"/>
              </a:ext>
            </a:extLst>
          </p:cNvPr>
          <p:cNvSpPr>
            <a:spLocks noGrp="1"/>
          </p:cNvSpPr>
          <p:nvPr>
            <p:ph type="dt" sz="half" idx="2"/>
          </p:nvPr>
        </p:nvSpPr>
        <p:spPr>
          <a:xfrm>
            <a:off x="541338" y="6401999"/>
            <a:ext cx="2206625" cy="369332"/>
          </a:xfrm>
          <a:prstGeom prst="rect">
            <a:avLst/>
          </a:prstGeom>
        </p:spPr>
        <p:txBody>
          <a:bodyPr vert="horz" lIns="0" tIns="0" rIns="0" bIns="0" rtlCol="0" anchor="ctr">
            <a:normAutofit/>
          </a:bodyPr>
          <a:lstStyle>
            <a:lvl1pPr algn="l">
              <a:defRPr sz="1000" cap="all" spc="300" baseline="0">
                <a:solidFill>
                  <a:schemeClr val="tx1">
                    <a:alpha val="70000"/>
                  </a:schemeClr>
                </a:solidFill>
              </a:defRPr>
            </a:lvl1pPr>
          </a:lstStyle>
          <a:p>
            <a:fld id="{64F0E216-BA48-4F04-AC4F-645AA0DD6AC6}" type="datetimeFigureOut">
              <a:rPr lang="en-US" smtClean="0"/>
              <a:pPr/>
              <a:t>1/24/2025</a:t>
            </a:fld>
            <a:endParaRPr lang="en-US" dirty="0"/>
          </a:p>
        </p:txBody>
      </p:sp>
      <p:sp>
        <p:nvSpPr>
          <p:cNvPr id="5" name="Footer Placeholder 4">
            <a:extLst>
              <a:ext uri="{FF2B5EF4-FFF2-40B4-BE49-F238E27FC236}">
                <a16:creationId xmlns:a16="http://schemas.microsoft.com/office/drawing/2014/main" id="{C2A0FE5C-A494-40F2-A357-786AFFA6318E}"/>
              </a:ext>
            </a:extLst>
          </p:cNvPr>
          <p:cNvSpPr>
            <a:spLocks noGrp="1"/>
          </p:cNvSpPr>
          <p:nvPr>
            <p:ph type="ftr" sz="quarter" idx="3"/>
          </p:nvPr>
        </p:nvSpPr>
        <p:spPr>
          <a:xfrm>
            <a:off x="3308350" y="6401999"/>
            <a:ext cx="5575300" cy="369332"/>
          </a:xfrm>
          <a:prstGeom prst="rect">
            <a:avLst/>
          </a:prstGeom>
        </p:spPr>
        <p:txBody>
          <a:bodyPr vert="horz" lIns="0" tIns="0" rIns="0" bIns="0" rtlCol="0" anchor="ctr">
            <a:normAutofit/>
          </a:bodyPr>
          <a:lstStyle>
            <a:lvl1pPr algn="ctr">
              <a:defRPr sz="1000" cap="all" spc="300" baseline="0">
                <a:solidFill>
                  <a:schemeClr val="tx1">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504686A1-EDE2-44D9-A671-F708A6F883D7}"/>
              </a:ext>
            </a:extLst>
          </p:cNvPr>
          <p:cNvSpPr>
            <a:spLocks noGrp="1"/>
          </p:cNvSpPr>
          <p:nvPr>
            <p:ph type="sldNum" sz="quarter" idx="4"/>
          </p:nvPr>
        </p:nvSpPr>
        <p:spPr>
          <a:xfrm>
            <a:off x="9442800" y="6401999"/>
            <a:ext cx="2208212" cy="369332"/>
          </a:xfrm>
          <a:prstGeom prst="rect">
            <a:avLst/>
          </a:prstGeom>
        </p:spPr>
        <p:txBody>
          <a:bodyPr vert="horz" lIns="0" tIns="0" rIns="0" bIns="0" rtlCol="0" anchor="ctr">
            <a:normAutofit/>
          </a:bodyPr>
          <a:lstStyle>
            <a:lvl1pPr algn="r">
              <a:defRPr sz="1000" cap="all" spc="300" baseline="0">
                <a:solidFill>
                  <a:schemeClr val="tx1">
                    <a:alpha val="70000"/>
                  </a:schemeClr>
                </a:solidFill>
              </a:defRPr>
            </a:lvl1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502984770"/>
      </p:ext>
    </p:extLst>
  </p:cSld>
  <p:clrMap bg1="dk1" tx1="lt1" bg2="dk2" tx2="lt2" accent1="accent1" accent2="accent2" accent3="accent3" accent4="accent4" accent5="accent5" accent6="accent6" hlink="hlink" folHlink="folHlink"/>
  <p:sldLayoutIdLst>
    <p:sldLayoutId id="2147483689" r:id="rId1"/>
    <p:sldLayoutId id="2147483688" r:id="rId2"/>
    <p:sldLayoutId id="2147483687" r:id="rId3"/>
    <p:sldLayoutId id="2147483686"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p:titleStyle>
    <p:bodyStyle>
      <a:lvl1pPr marL="360000" indent="-36000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1pPr>
      <a:lvl2pPr marL="36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2pPr>
      <a:lvl3pPr marL="108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3pPr>
      <a:lvl4pPr marL="108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0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16.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CA5B2A81-2C8E-4963-AFD4-E539D168B4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8B2920-97C9-C0EF-A736-B121DC962EBD}"/>
              </a:ext>
            </a:extLst>
          </p:cNvPr>
          <p:cNvSpPr>
            <a:spLocks noGrp="1"/>
          </p:cNvSpPr>
          <p:nvPr>
            <p:ph type="ctrTitle"/>
          </p:nvPr>
        </p:nvSpPr>
        <p:spPr>
          <a:xfrm>
            <a:off x="4983900" y="1079500"/>
            <a:ext cx="6119131" cy="2138400"/>
          </a:xfrm>
        </p:spPr>
        <p:txBody>
          <a:bodyPr>
            <a:normAutofit/>
          </a:bodyPr>
          <a:lstStyle/>
          <a:p>
            <a:r>
              <a:rPr lang="en-GB" dirty="0"/>
              <a:t>Data Mining &amp; Foundations of AI (Assessment 2)</a:t>
            </a:r>
            <a:br>
              <a:rPr lang="en-GB" dirty="0"/>
            </a:br>
            <a:br>
              <a:rPr lang="en-GB" dirty="0"/>
            </a:br>
            <a:r>
              <a:rPr lang="en-GB" sz="2000" dirty="0"/>
              <a:t>Module: 6CC555</a:t>
            </a:r>
            <a:endParaRPr lang="en-GB" dirty="0"/>
          </a:p>
        </p:txBody>
      </p:sp>
      <p:sp>
        <p:nvSpPr>
          <p:cNvPr id="3" name="Subtitle 2">
            <a:extLst>
              <a:ext uri="{FF2B5EF4-FFF2-40B4-BE49-F238E27FC236}">
                <a16:creationId xmlns:a16="http://schemas.microsoft.com/office/drawing/2014/main" id="{ECBB91DF-E79D-1DCD-8C3F-9AF8D2DDDBB8}"/>
              </a:ext>
            </a:extLst>
          </p:cNvPr>
          <p:cNvSpPr>
            <a:spLocks noGrp="1"/>
          </p:cNvSpPr>
          <p:nvPr>
            <p:ph type="subTitle" idx="1"/>
          </p:nvPr>
        </p:nvSpPr>
        <p:spPr>
          <a:xfrm>
            <a:off x="4980779" y="4113213"/>
            <a:ext cx="6125372" cy="1655762"/>
          </a:xfrm>
        </p:spPr>
        <p:txBody>
          <a:bodyPr>
            <a:normAutofit lnSpcReduction="10000"/>
          </a:bodyPr>
          <a:lstStyle/>
          <a:p>
            <a:r>
              <a:rPr lang="en-GB" i="0" dirty="0"/>
              <a:t>Student ID: 100540796 </a:t>
            </a:r>
          </a:p>
          <a:p>
            <a:endParaRPr lang="en-GB" sz="1400" dirty="0"/>
          </a:p>
          <a:p>
            <a:r>
              <a:rPr lang="en-GB" sz="1800" dirty="0"/>
              <a:t>University Of Derby - School of Computing and Engineering</a:t>
            </a:r>
          </a:p>
          <a:p>
            <a:endParaRPr lang="en-GB" dirty="0"/>
          </a:p>
        </p:txBody>
      </p:sp>
      <p:pic>
        <p:nvPicPr>
          <p:cNvPr id="34" name="Picture 33" descr="Network Technology Background">
            <a:extLst>
              <a:ext uri="{FF2B5EF4-FFF2-40B4-BE49-F238E27FC236}">
                <a16:creationId xmlns:a16="http://schemas.microsoft.com/office/drawing/2014/main" id="{B485CC7E-9329-C79A-1111-3757CF607680}"/>
              </a:ext>
            </a:extLst>
          </p:cNvPr>
          <p:cNvPicPr>
            <a:picLocks noChangeAspect="1"/>
          </p:cNvPicPr>
          <p:nvPr/>
        </p:nvPicPr>
        <p:blipFill rotWithShape="1">
          <a:blip r:embed="rId3"/>
          <a:srcRect l="50751" r="16429" b="-1"/>
          <a:stretch/>
        </p:blipFill>
        <p:spPr>
          <a:xfrm>
            <a:off x="20" y="10"/>
            <a:ext cx="3863955" cy="6857989"/>
          </a:xfrm>
          <a:prstGeom prst="rect">
            <a:avLst/>
          </a:prstGeom>
        </p:spPr>
      </p:pic>
      <p:cxnSp>
        <p:nvCxnSpPr>
          <p:cNvPr id="35" name="Straight Connector 34">
            <a:extLst>
              <a:ext uri="{FF2B5EF4-FFF2-40B4-BE49-F238E27FC236}">
                <a16:creationId xmlns:a16="http://schemas.microsoft.com/office/drawing/2014/main" id="{9E7C23BC-DAA6-40E1-8166-B8C4439D1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73465"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027" name="Picture 3" descr="University of Derby | Brands of the World™ | Download vector logos and  logotypes">
            <a:extLst>
              <a:ext uri="{FF2B5EF4-FFF2-40B4-BE49-F238E27FC236}">
                <a16:creationId xmlns:a16="http://schemas.microsoft.com/office/drawing/2014/main" id="{1436ED8E-5992-7F7C-A188-C768CD0A2F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3309" y="291325"/>
            <a:ext cx="1857375" cy="1857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44842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7084166-D97D-9039-8050-56A0CD254D0F}"/>
              </a:ext>
            </a:extLst>
          </p:cNvPr>
          <p:cNvPicPr>
            <a:picLocks noChangeAspect="1"/>
          </p:cNvPicPr>
          <p:nvPr/>
        </p:nvPicPr>
        <p:blipFill>
          <a:blip r:embed="rId2"/>
          <a:stretch>
            <a:fillRect/>
          </a:stretch>
        </p:blipFill>
        <p:spPr>
          <a:xfrm>
            <a:off x="616688" y="4626622"/>
            <a:ext cx="3062177" cy="900640"/>
          </a:xfrm>
          <a:prstGeom prst="rect">
            <a:avLst/>
          </a:prstGeom>
        </p:spPr>
      </p:pic>
      <p:pic>
        <p:nvPicPr>
          <p:cNvPr id="9" name="Picture 8">
            <a:extLst>
              <a:ext uri="{FF2B5EF4-FFF2-40B4-BE49-F238E27FC236}">
                <a16:creationId xmlns:a16="http://schemas.microsoft.com/office/drawing/2014/main" id="{313E3653-1C1E-CD16-005F-1CD72918243E}"/>
              </a:ext>
            </a:extLst>
          </p:cNvPr>
          <p:cNvPicPr>
            <a:picLocks noChangeAspect="1"/>
          </p:cNvPicPr>
          <p:nvPr/>
        </p:nvPicPr>
        <p:blipFill>
          <a:blip r:embed="rId3"/>
          <a:stretch>
            <a:fillRect/>
          </a:stretch>
        </p:blipFill>
        <p:spPr>
          <a:xfrm>
            <a:off x="616688" y="2143371"/>
            <a:ext cx="3062177" cy="2265469"/>
          </a:xfrm>
          <a:prstGeom prst="rect">
            <a:avLst/>
          </a:prstGeom>
        </p:spPr>
      </p:pic>
      <p:pic>
        <p:nvPicPr>
          <p:cNvPr id="11" name="Picture 10">
            <a:extLst>
              <a:ext uri="{FF2B5EF4-FFF2-40B4-BE49-F238E27FC236}">
                <a16:creationId xmlns:a16="http://schemas.microsoft.com/office/drawing/2014/main" id="{6D676552-C05F-AC99-BE0D-B40D72964295}"/>
              </a:ext>
            </a:extLst>
          </p:cNvPr>
          <p:cNvPicPr>
            <a:picLocks noChangeAspect="1"/>
          </p:cNvPicPr>
          <p:nvPr/>
        </p:nvPicPr>
        <p:blipFill>
          <a:blip r:embed="rId4"/>
          <a:stretch>
            <a:fillRect/>
          </a:stretch>
        </p:blipFill>
        <p:spPr>
          <a:xfrm>
            <a:off x="3939362" y="4626622"/>
            <a:ext cx="3062177" cy="900640"/>
          </a:xfrm>
          <a:prstGeom prst="rect">
            <a:avLst/>
          </a:prstGeom>
        </p:spPr>
      </p:pic>
      <p:pic>
        <p:nvPicPr>
          <p:cNvPr id="13" name="Picture 12">
            <a:extLst>
              <a:ext uri="{FF2B5EF4-FFF2-40B4-BE49-F238E27FC236}">
                <a16:creationId xmlns:a16="http://schemas.microsoft.com/office/drawing/2014/main" id="{AA6762A6-8A15-B406-0431-C24587438BED}"/>
              </a:ext>
            </a:extLst>
          </p:cNvPr>
          <p:cNvPicPr>
            <a:picLocks noChangeAspect="1"/>
          </p:cNvPicPr>
          <p:nvPr/>
        </p:nvPicPr>
        <p:blipFill>
          <a:blip r:embed="rId5"/>
          <a:stretch>
            <a:fillRect/>
          </a:stretch>
        </p:blipFill>
        <p:spPr>
          <a:xfrm>
            <a:off x="3939361" y="2143371"/>
            <a:ext cx="3062177" cy="2265469"/>
          </a:xfrm>
          <a:prstGeom prst="rect">
            <a:avLst/>
          </a:prstGeom>
        </p:spPr>
      </p:pic>
      <p:sp>
        <p:nvSpPr>
          <p:cNvPr id="14" name="Title 1">
            <a:extLst>
              <a:ext uri="{FF2B5EF4-FFF2-40B4-BE49-F238E27FC236}">
                <a16:creationId xmlns:a16="http://schemas.microsoft.com/office/drawing/2014/main" id="{F40A3E4D-B6E8-D4DB-7E41-566FC51217C9}"/>
              </a:ext>
            </a:extLst>
          </p:cNvPr>
          <p:cNvSpPr>
            <a:spLocks noGrp="1"/>
          </p:cNvSpPr>
          <p:nvPr>
            <p:ph type="title"/>
          </p:nvPr>
        </p:nvSpPr>
        <p:spPr>
          <a:xfrm>
            <a:off x="616688" y="1011238"/>
            <a:ext cx="10489462" cy="655637"/>
          </a:xfrm>
        </p:spPr>
        <p:txBody>
          <a:bodyPr>
            <a:normAutofit fontScale="90000"/>
          </a:bodyPr>
          <a:lstStyle/>
          <a:p>
            <a:r>
              <a:rPr lang="en-GB" dirty="0"/>
              <a:t>Testing The Developed CNN Model Through Predictions On Random Data</a:t>
            </a:r>
          </a:p>
        </p:txBody>
      </p:sp>
      <p:sp>
        <p:nvSpPr>
          <p:cNvPr id="16" name="TextBox 15">
            <a:extLst>
              <a:ext uri="{FF2B5EF4-FFF2-40B4-BE49-F238E27FC236}">
                <a16:creationId xmlns:a16="http://schemas.microsoft.com/office/drawing/2014/main" id="{D5DB77FF-8338-6886-FB3F-1A492DC38DA2}"/>
              </a:ext>
            </a:extLst>
          </p:cNvPr>
          <p:cNvSpPr txBox="1"/>
          <p:nvPr/>
        </p:nvSpPr>
        <p:spPr>
          <a:xfrm>
            <a:off x="6705600" y="2143371"/>
            <a:ext cx="5161280" cy="3107967"/>
          </a:xfrm>
          <a:prstGeom prst="rect">
            <a:avLst/>
          </a:prstGeom>
          <a:noFill/>
        </p:spPr>
        <p:txBody>
          <a:bodyPr wrap="square">
            <a:spAutoFit/>
          </a:bodyPr>
          <a:lstStyle/>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GB" sz="1400" b="1" dirty="0">
                <a:solidFill>
                  <a:schemeClr val="tx1">
                    <a:alpha val="70000"/>
                  </a:schemeClr>
                </a:solidFill>
              </a:rPr>
              <a:t>Random Test Data: </a:t>
            </a:r>
            <a:r>
              <a:rPr lang="en-GB" sz="1400" dirty="0">
                <a:solidFill>
                  <a:schemeClr val="tx1">
                    <a:alpha val="70000"/>
                  </a:schemeClr>
                </a:solidFill>
              </a:rPr>
              <a:t> Showcasing two X-ray images, one normal and one with pneumonia, randomly selected from the test dataset.</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GB" sz="1400" b="1" dirty="0">
                <a:solidFill>
                  <a:schemeClr val="tx1">
                    <a:alpha val="70000"/>
                  </a:schemeClr>
                </a:solidFill>
              </a:rPr>
              <a:t>Model Predictions: </a:t>
            </a:r>
            <a:r>
              <a:rPr lang="en-GB" sz="1400" dirty="0">
                <a:solidFill>
                  <a:schemeClr val="tx1">
                    <a:alpha val="70000"/>
                  </a:schemeClr>
                </a:solidFill>
              </a:rPr>
              <a:t>Highlight the results of the model predictions:</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GB" sz="1400" dirty="0">
                <a:solidFill>
                  <a:schemeClr val="tx1">
                    <a:alpha val="70000"/>
                  </a:schemeClr>
                </a:solidFill>
              </a:rPr>
              <a:t>Normal X-ray predicted as normal (0).</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GB" sz="1400" dirty="0">
                <a:solidFill>
                  <a:schemeClr val="tx1">
                    <a:alpha val="70000"/>
                  </a:schemeClr>
                </a:solidFill>
              </a:rPr>
              <a:t>Pneumonia X-ray accurately identified as pneumonia (1).</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GB" sz="1400" b="1" dirty="0">
                <a:solidFill>
                  <a:schemeClr val="tx1">
                    <a:alpha val="70000"/>
                  </a:schemeClr>
                </a:solidFill>
              </a:rPr>
              <a:t>Accuracy Confirmation: </a:t>
            </a:r>
            <a:r>
              <a:rPr lang="en-GB" sz="1400" dirty="0">
                <a:solidFill>
                  <a:schemeClr val="tx1">
                    <a:alpha val="70000"/>
                  </a:schemeClr>
                </a:solidFill>
              </a:rPr>
              <a:t>Confirm the effectiveness of the model in real-world scenarios by demonstrating correct classification.</a:t>
            </a:r>
          </a:p>
        </p:txBody>
      </p:sp>
    </p:spTree>
    <p:extLst>
      <p:ext uri="{BB962C8B-B14F-4D97-AF65-F5344CB8AC3E}">
        <p14:creationId xmlns:p14="http://schemas.microsoft.com/office/powerpoint/2010/main" val="34305750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EE96A74-B62B-4642-AB22-7776A5F48C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27439F-84CC-B586-20E7-948DA2356271}"/>
              </a:ext>
            </a:extLst>
          </p:cNvPr>
          <p:cNvSpPr>
            <a:spLocks noGrp="1"/>
          </p:cNvSpPr>
          <p:nvPr>
            <p:ph type="title"/>
          </p:nvPr>
        </p:nvSpPr>
        <p:spPr>
          <a:xfrm>
            <a:off x="1080000" y="540000"/>
            <a:ext cx="3345950" cy="2303213"/>
          </a:xfrm>
        </p:spPr>
        <p:txBody>
          <a:bodyPr vert="horz" lIns="0" tIns="0" rIns="0" bIns="0" rtlCol="0" anchor="ctr" anchorCtr="0">
            <a:normAutofit/>
          </a:bodyPr>
          <a:lstStyle/>
          <a:p>
            <a:pPr algn="ctr"/>
            <a:r>
              <a:rPr lang="en-US" dirty="0"/>
              <a:t>ResNet50V2 model development and results</a:t>
            </a:r>
          </a:p>
        </p:txBody>
      </p:sp>
      <p:cxnSp>
        <p:nvCxnSpPr>
          <p:cNvPr id="23" name="Straight Connector 22">
            <a:extLst>
              <a:ext uri="{FF2B5EF4-FFF2-40B4-BE49-F238E27FC236}">
                <a16:creationId xmlns:a16="http://schemas.microsoft.com/office/drawing/2014/main" id="{3A513CAD-9784-4D35-BAF9-1F7DDD697B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4714750" y="1691606"/>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290267CB-E128-A344-1A78-31D3A040749F}"/>
              </a:ext>
            </a:extLst>
          </p:cNvPr>
          <p:cNvSpPr txBox="1"/>
          <p:nvPr/>
        </p:nvSpPr>
        <p:spPr>
          <a:xfrm>
            <a:off x="5092861" y="540000"/>
            <a:ext cx="6558151" cy="2643300"/>
          </a:xfrm>
          <a:prstGeom prst="rect">
            <a:avLst/>
          </a:prstGeom>
        </p:spPr>
        <p:txBody>
          <a:bodyPr vert="horz" lIns="0" tIns="0" rIns="0" bIns="0" rtlCol="0" anchor="ctr" anchorCtr="0">
            <a:normAutofit fontScale="92500"/>
          </a:bodyPr>
          <a:lstStyle/>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200" b="1" dirty="0">
                <a:solidFill>
                  <a:schemeClr val="tx1">
                    <a:alpha val="70000"/>
                  </a:schemeClr>
                </a:solidFill>
              </a:rPr>
              <a:t>Training and Validation Accuracy: </a:t>
            </a:r>
            <a:r>
              <a:rPr lang="en-US" sz="1200" dirty="0">
                <a:solidFill>
                  <a:schemeClr val="tx1">
                    <a:alpha val="70000"/>
                  </a:schemeClr>
                </a:solidFill>
              </a:rPr>
              <a:t>The graph shows the accuracy of the ResNet50V2 model over 20 epochs for both training and validation sets. With a </a:t>
            </a:r>
            <a:r>
              <a:rPr lang="en-US" sz="1200">
                <a:solidFill>
                  <a:schemeClr val="tx1">
                    <a:alpha val="70000"/>
                  </a:schemeClr>
                </a:solidFill>
              </a:rPr>
              <a:t>reported 95</a:t>
            </a:r>
            <a:r>
              <a:rPr lang="en-US" sz="1200" dirty="0">
                <a:solidFill>
                  <a:schemeClr val="tx1">
                    <a:alpha val="70000"/>
                  </a:schemeClr>
                </a:solidFill>
              </a:rPr>
              <a:t>% accuracy.</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200" b="1" dirty="0">
                <a:solidFill>
                  <a:schemeClr val="tx1">
                    <a:alpha val="70000"/>
                  </a:schemeClr>
                </a:solidFill>
              </a:rPr>
              <a:t>Confusion Matrix: </a:t>
            </a:r>
            <a:r>
              <a:rPr lang="en-US" sz="1200" dirty="0">
                <a:solidFill>
                  <a:schemeClr val="tx1">
                    <a:alpha val="70000"/>
                  </a:schemeClr>
                </a:solidFill>
              </a:rPr>
              <a:t>Visual representation of model predictions versus actual labels, highlighting true positives, false positives, true negatives, and false negatives for normal and pneumonia classifications.</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200" b="1" dirty="0">
                <a:solidFill>
                  <a:schemeClr val="tx1">
                    <a:alpha val="70000"/>
                  </a:schemeClr>
                </a:solidFill>
              </a:rPr>
              <a:t>Observations:</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200" dirty="0">
                <a:solidFill>
                  <a:schemeClr val="tx1">
                    <a:alpha val="70000"/>
                  </a:schemeClr>
                </a:solidFill>
              </a:rPr>
              <a:t>Training accuracy remains consistently high, indicating effective learning.</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200" dirty="0">
                <a:solidFill>
                  <a:schemeClr val="tx1">
                    <a:alpha val="70000"/>
                  </a:schemeClr>
                </a:solidFill>
              </a:rPr>
              <a:t>Validation accuracy shows variability, suggesting potential overfitting or instability in the model during validation phases.</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200" dirty="0">
                <a:solidFill>
                  <a:schemeClr val="tx1">
                    <a:alpha val="70000"/>
                  </a:schemeClr>
                </a:solidFill>
              </a:rPr>
              <a:t>The confusion matrix shows more false negatives for 'Normal' and false positives for 'Pneumonia', indicating areas for improvement in model sensitivity and specificity.</a:t>
            </a:r>
          </a:p>
        </p:txBody>
      </p:sp>
      <p:pic>
        <p:nvPicPr>
          <p:cNvPr id="8" name="Picture 7" descr="A screenshot of a computer program&#10;&#10;Description automatically generated">
            <a:extLst>
              <a:ext uri="{FF2B5EF4-FFF2-40B4-BE49-F238E27FC236}">
                <a16:creationId xmlns:a16="http://schemas.microsoft.com/office/drawing/2014/main" id="{6130D488-19A8-9B3E-2800-C55473501C4E}"/>
              </a:ext>
            </a:extLst>
          </p:cNvPr>
          <p:cNvPicPr>
            <a:picLocks noChangeAspect="1"/>
          </p:cNvPicPr>
          <p:nvPr/>
        </p:nvPicPr>
        <p:blipFill>
          <a:blip r:embed="rId3"/>
          <a:stretch>
            <a:fillRect/>
          </a:stretch>
        </p:blipFill>
        <p:spPr>
          <a:xfrm>
            <a:off x="541339" y="3455829"/>
            <a:ext cx="3524400" cy="2837141"/>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AF7E3458-FA75-1C7B-C569-39C7F2459D3F}"/>
              </a:ext>
            </a:extLst>
          </p:cNvPr>
          <p:cNvPicPr>
            <a:picLocks noChangeAspect="1"/>
          </p:cNvPicPr>
          <p:nvPr/>
        </p:nvPicPr>
        <p:blipFill>
          <a:blip r:embed="rId4"/>
          <a:stretch>
            <a:fillRect/>
          </a:stretch>
        </p:blipFill>
        <p:spPr>
          <a:xfrm>
            <a:off x="4333975" y="3477857"/>
            <a:ext cx="3524400" cy="2793086"/>
          </a:xfrm>
          <a:prstGeom prst="rect">
            <a:avLst/>
          </a:prstGeom>
        </p:spPr>
      </p:pic>
      <p:pic>
        <p:nvPicPr>
          <p:cNvPr id="10" name="Picture 9" descr="A graph of a graph&#10;&#10;Description automatically generated">
            <a:extLst>
              <a:ext uri="{FF2B5EF4-FFF2-40B4-BE49-F238E27FC236}">
                <a16:creationId xmlns:a16="http://schemas.microsoft.com/office/drawing/2014/main" id="{5210896C-7F37-3EE6-8C24-E04EFD128FD4}"/>
              </a:ext>
            </a:extLst>
          </p:cNvPr>
          <p:cNvPicPr>
            <a:picLocks noChangeAspect="1"/>
          </p:cNvPicPr>
          <p:nvPr/>
        </p:nvPicPr>
        <p:blipFill>
          <a:blip r:embed="rId5"/>
          <a:stretch>
            <a:fillRect/>
          </a:stretch>
        </p:blipFill>
        <p:spPr>
          <a:xfrm>
            <a:off x="8126612" y="3552750"/>
            <a:ext cx="3524400" cy="2643300"/>
          </a:xfrm>
          <a:prstGeom prst="rect">
            <a:avLst/>
          </a:prstGeom>
        </p:spPr>
      </p:pic>
      <p:sp>
        <p:nvSpPr>
          <p:cNvPr id="9" name="TextBox 8">
            <a:extLst>
              <a:ext uri="{FF2B5EF4-FFF2-40B4-BE49-F238E27FC236}">
                <a16:creationId xmlns:a16="http://schemas.microsoft.com/office/drawing/2014/main" id="{E04D0C42-EC89-5756-03E6-0AD8BCF13831}"/>
              </a:ext>
            </a:extLst>
          </p:cNvPr>
          <p:cNvSpPr txBox="1"/>
          <p:nvPr/>
        </p:nvSpPr>
        <p:spPr>
          <a:xfrm>
            <a:off x="112514" y="6292970"/>
            <a:ext cx="6097190" cy="523220"/>
          </a:xfrm>
          <a:prstGeom prst="rect">
            <a:avLst/>
          </a:prstGeom>
          <a:noFill/>
        </p:spPr>
        <p:txBody>
          <a:bodyPr wrap="square">
            <a:spAutoFit/>
          </a:bodyPr>
          <a:lstStyle/>
          <a:p>
            <a:r>
              <a:rPr lang="en-GB" sz="700" dirty="0"/>
              <a:t>Sources:</a:t>
            </a:r>
          </a:p>
          <a:p>
            <a:r>
              <a:rPr lang="en-GB" sz="700" dirty="0"/>
              <a:t>https://www.kaggle.com/code/danushkumarv/pneumonia-detection-resnet</a:t>
            </a:r>
          </a:p>
          <a:p>
            <a:r>
              <a:rPr lang="en-GB" sz="700" dirty="0"/>
              <a:t>https://www.kaggle.com/code/alisultanov/pneumonia-diagnosis-using-resnet</a:t>
            </a:r>
          </a:p>
          <a:p>
            <a:r>
              <a:rPr lang="en-GB" sz="700" dirty="0"/>
              <a:t>https://www.kaggle.com/code/eisgandar/pneumonia-detection-with-cnn-vgg16-resnet50v2</a:t>
            </a:r>
          </a:p>
        </p:txBody>
      </p:sp>
    </p:spTree>
    <p:extLst>
      <p:ext uri="{BB962C8B-B14F-4D97-AF65-F5344CB8AC3E}">
        <p14:creationId xmlns:p14="http://schemas.microsoft.com/office/powerpoint/2010/main" val="2718793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940CE5D6-CBC1-3986-6ED5-DD43B2FD575C}"/>
              </a:ext>
            </a:extLst>
          </p:cNvPr>
          <p:cNvSpPr txBox="1">
            <a:spLocks/>
          </p:cNvSpPr>
          <p:nvPr/>
        </p:nvSpPr>
        <p:spPr>
          <a:xfrm>
            <a:off x="1080000" y="540000"/>
            <a:ext cx="4426782" cy="1331637"/>
          </a:xfrm>
          <a:prstGeom prst="rect">
            <a:avLst/>
          </a:prstGeom>
        </p:spPr>
        <p:txBody>
          <a:bodyPr vert="horz" lIns="0" tIns="0" rIns="0" bIns="0" rtlCol="0" anchor="b" anchorCtr="0">
            <a:normAutofit/>
          </a:bodyPr>
          <a:lst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pPr algn="ctr">
              <a:lnSpc>
                <a:spcPct val="90000"/>
              </a:lnSpc>
              <a:spcAft>
                <a:spcPts val="600"/>
              </a:spcAft>
            </a:pPr>
            <a:r>
              <a:rPr lang="en-US" sz="2400"/>
              <a:t>ResNet50V2 Model xai Techniques and Predictions On Random Data </a:t>
            </a:r>
          </a:p>
        </p:txBody>
      </p:sp>
      <p:sp>
        <p:nvSpPr>
          <p:cNvPr id="12" name="TextBox 11">
            <a:extLst>
              <a:ext uri="{FF2B5EF4-FFF2-40B4-BE49-F238E27FC236}">
                <a16:creationId xmlns:a16="http://schemas.microsoft.com/office/drawing/2014/main" id="{767B80EC-4004-4689-BEFC-BE109942A316}"/>
              </a:ext>
            </a:extLst>
          </p:cNvPr>
          <p:cNvSpPr txBox="1"/>
          <p:nvPr/>
        </p:nvSpPr>
        <p:spPr>
          <a:xfrm>
            <a:off x="237074" y="2449090"/>
            <a:ext cx="6117427" cy="3868909"/>
          </a:xfrm>
          <a:prstGeom prst="rect">
            <a:avLst/>
          </a:prstGeom>
        </p:spPr>
        <p:txBody>
          <a:bodyPr vert="horz" lIns="0" tIns="0" rIns="0" bIns="0" rtlCol="0" anchor="t" anchorCtr="0">
            <a:normAutofit fontScale="92500" lnSpcReduction="10000"/>
          </a:bodyPr>
          <a:lstStyle/>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b="1" dirty="0">
                <a:solidFill>
                  <a:schemeClr val="tx1">
                    <a:alpha val="70000"/>
                  </a:schemeClr>
                </a:solidFill>
              </a:rPr>
              <a:t>Heatmap Overlay: </a:t>
            </a:r>
            <a:r>
              <a:rPr lang="en-US" dirty="0" err="1">
                <a:solidFill>
                  <a:schemeClr val="tx1">
                    <a:alpha val="70000"/>
                  </a:schemeClr>
                </a:solidFill>
              </a:rPr>
              <a:t>Coloured</a:t>
            </a:r>
            <a:r>
              <a:rPr lang="en-US" dirty="0">
                <a:solidFill>
                  <a:schemeClr val="tx1">
                    <a:alpha val="70000"/>
                  </a:schemeClr>
                </a:solidFill>
              </a:rPr>
              <a:t> heatmap on an X-ray to show regions critical to the model’s decision.</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b="1" dirty="0" err="1">
                <a:solidFill>
                  <a:schemeClr val="tx1">
                    <a:alpha val="70000"/>
                  </a:schemeClr>
                </a:solidFill>
              </a:rPr>
              <a:t>Colour</a:t>
            </a:r>
            <a:r>
              <a:rPr lang="en-US" b="1" dirty="0">
                <a:solidFill>
                  <a:schemeClr val="tx1">
                    <a:alpha val="70000"/>
                  </a:schemeClr>
                </a:solidFill>
              </a:rPr>
              <a:t> Interpretation:</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b="1" dirty="0">
                <a:solidFill>
                  <a:schemeClr val="tx1">
                    <a:alpha val="70000"/>
                  </a:schemeClr>
                </a:solidFill>
              </a:rPr>
              <a:t>Cool </a:t>
            </a:r>
            <a:r>
              <a:rPr lang="en-US" b="1" dirty="0" err="1">
                <a:solidFill>
                  <a:schemeClr val="tx1">
                    <a:alpha val="70000"/>
                  </a:schemeClr>
                </a:solidFill>
              </a:rPr>
              <a:t>Colours</a:t>
            </a:r>
            <a:r>
              <a:rPr lang="en-US" b="1" dirty="0">
                <a:solidFill>
                  <a:schemeClr val="tx1">
                    <a:alpha val="70000"/>
                  </a:schemeClr>
                </a:solidFill>
              </a:rPr>
              <a:t> (Blue, Green): </a:t>
            </a:r>
            <a:r>
              <a:rPr lang="en-US" dirty="0">
                <a:solidFill>
                  <a:schemeClr val="tx1">
                    <a:alpha val="70000"/>
                  </a:schemeClr>
                </a:solidFill>
              </a:rPr>
              <a:t>Indicate minimal influence on the prediction.</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b="1" dirty="0">
                <a:solidFill>
                  <a:schemeClr val="tx1">
                    <a:alpha val="70000"/>
                  </a:schemeClr>
                </a:solidFill>
              </a:rPr>
              <a:t>Warm </a:t>
            </a:r>
            <a:r>
              <a:rPr lang="en-US" b="1" dirty="0" err="1">
                <a:solidFill>
                  <a:schemeClr val="tx1">
                    <a:alpha val="70000"/>
                  </a:schemeClr>
                </a:solidFill>
              </a:rPr>
              <a:t>Colours</a:t>
            </a:r>
            <a:r>
              <a:rPr lang="en-US" b="1" dirty="0">
                <a:solidFill>
                  <a:schemeClr val="tx1">
                    <a:alpha val="70000"/>
                  </a:schemeClr>
                </a:solidFill>
              </a:rPr>
              <a:t> (Yellow, Red, Pink): </a:t>
            </a:r>
            <a:r>
              <a:rPr lang="en-US" dirty="0">
                <a:solidFill>
                  <a:schemeClr val="tx1">
                    <a:alpha val="70000"/>
                  </a:schemeClr>
                </a:solidFill>
              </a:rPr>
              <a:t>Signify areas with significant impact on the model's decision.</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GB" b="1" dirty="0">
                <a:solidFill>
                  <a:schemeClr val="tx1">
                    <a:alpha val="70000"/>
                  </a:schemeClr>
                </a:solidFill>
              </a:rPr>
              <a:t>LIME Explanation: </a:t>
            </a:r>
            <a:r>
              <a:rPr lang="en-GB" dirty="0">
                <a:solidFill>
                  <a:schemeClr val="tx1">
                    <a:alpha val="70000"/>
                  </a:schemeClr>
                </a:solidFill>
              </a:rPr>
              <a:t>Yellow outlines highlight the regions influencing the model’s prediction.</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GB" b="1" dirty="0">
                <a:solidFill>
                  <a:schemeClr val="tx1">
                    <a:alpha val="70000"/>
                  </a:schemeClr>
                </a:solidFill>
              </a:rPr>
              <a:t>Prediction Results:</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GB" dirty="0">
                <a:solidFill>
                  <a:schemeClr val="tx1">
                    <a:alpha val="70000"/>
                  </a:schemeClr>
                </a:solidFill>
              </a:rPr>
              <a:t>First set of 3, Pneumonia predicted wrong</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GB" dirty="0">
                <a:solidFill>
                  <a:schemeClr val="tx1">
                    <a:alpha val="70000"/>
                  </a:schemeClr>
                </a:solidFill>
              </a:rPr>
              <a:t>Second set of 3, all predicted correctly.</a:t>
            </a:r>
          </a:p>
        </p:txBody>
      </p:sp>
      <p:sp>
        <p:nvSpPr>
          <p:cNvPr id="19" name="Rectangle 18">
            <a:extLst>
              <a:ext uri="{FF2B5EF4-FFF2-40B4-BE49-F238E27FC236}">
                <a16:creationId xmlns:a16="http://schemas.microsoft.com/office/drawing/2014/main" id="{C12478B3-BDC4-4698-948E-A96AF854E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54802" y="0"/>
            <a:ext cx="5537206" cy="6858000"/>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pic>
        <p:nvPicPr>
          <p:cNvPr id="8" name="Picture 7">
            <a:extLst>
              <a:ext uri="{FF2B5EF4-FFF2-40B4-BE49-F238E27FC236}">
                <a16:creationId xmlns:a16="http://schemas.microsoft.com/office/drawing/2014/main" id="{6DFFC577-15E4-F204-5871-F121CF8BA896}"/>
              </a:ext>
            </a:extLst>
          </p:cNvPr>
          <p:cNvPicPr>
            <a:picLocks noChangeAspect="1"/>
          </p:cNvPicPr>
          <p:nvPr/>
        </p:nvPicPr>
        <p:blipFill>
          <a:blip r:embed="rId3"/>
          <a:stretch>
            <a:fillRect/>
          </a:stretch>
        </p:blipFill>
        <p:spPr>
          <a:xfrm>
            <a:off x="8483378" y="275681"/>
            <a:ext cx="1875545" cy="1481681"/>
          </a:xfrm>
          <a:prstGeom prst="rect">
            <a:avLst/>
          </a:prstGeom>
        </p:spPr>
      </p:pic>
      <p:cxnSp>
        <p:nvCxnSpPr>
          <p:cNvPr id="21" name="Straight Connector 20">
            <a:extLst>
              <a:ext uri="{FF2B5EF4-FFF2-40B4-BE49-F238E27FC236}">
                <a16:creationId xmlns:a16="http://schemas.microsoft.com/office/drawing/2014/main" id="{77C6DF49-CBE3-4038-AC78-35DE4FD7C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023391" y="231020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57249458-C83B-5889-056C-4CA3AC9815A1}"/>
              </a:ext>
            </a:extLst>
          </p:cNvPr>
          <p:cNvPicPr>
            <a:picLocks noChangeAspect="1"/>
          </p:cNvPicPr>
          <p:nvPr/>
        </p:nvPicPr>
        <p:blipFill>
          <a:blip r:embed="rId4"/>
          <a:stretch>
            <a:fillRect/>
          </a:stretch>
        </p:blipFill>
        <p:spPr>
          <a:xfrm>
            <a:off x="7938826" y="1804686"/>
            <a:ext cx="3014171" cy="1514621"/>
          </a:xfrm>
          <a:prstGeom prst="rect">
            <a:avLst/>
          </a:prstGeom>
        </p:spPr>
      </p:pic>
      <p:pic>
        <p:nvPicPr>
          <p:cNvPr id="10" name="Picture 9">
            <a:extLst>
              <a:ext uri="{FF2B5EF4-FFF2-40B4-BE49-F238E27FC236}">
                <a16:creationId xmlns:a16="http://schemas.microsoft.com/office/drawing/2014/main" id="{8F1F71A6-E8A2-DB42-589F-9550848929A1}"/>
              </a:ext>
            </a:extLst>
          </p:cNvPr>
          <p:cNvPicPr>
            <a:picLocks noChangeAspect="1"/>
          </p:cNvPicPr>
          <p:nvPr/>
        </p:nvPicPr>
        <p:blipFill>
          <a:blip r:embed="rId5"/>
          <a:stretch>
            <a:fillRect/>
          </a:stretch>
        </p:blipFill>
        <p:spPr>
          <a:xfrm>
            <a:off x="7199950" y="3429000"/>
            <a:ext cx="4442400" cy="1543734"/>
          </a:xfrm>
          <a:prstGeom prst="rect">
            <a:avLst/>
          </a:prstGeom>
        </p:spPr>
      </p:pic>
      <p:pic>
        <p:nvPicPr>
          <p:cNvPr id="3" name="Picture 2">
            <a:extLst>
              <a:ext uri="{FF2B5EF4-FFF2-40B4-BE49-F238E27FC236}">
                <a16:creationId xmlns:a16="http://schemas.microsoft.com/office/drawing/2014/main" id="{CBE51B23-7BBC-C8F7-B3D9-76973DDBC498}"/>
              </a:ext>
            </a:extLst>
          </p:cNvPr>
          <p:cNvPicPr>
            <a:picLocks noChangeAspect="1"/>
          </p:cNvPicPr>
          <p:nvPr/>
        </p:nvPicPr>
        <p:blipFill>
          <a:blip r:embed="rId6"/>
          <a:stretch>
            <a:fillRect/>
          </a:stretch>
        </p:blipFill>
        <p:spPr>
          <a:xfrm>
            <a:off x="7199942" y="5111414"/>
            <a:ext cx="4442408" cy="1547828"/>
          </a:xfrm>
          <a:prstGeom prst="rect">
            <a:avLst/>
          </a:prstGeom>
        </p:spPr>
      </p:pic>
    </p:spTree>
    <p:extLst>
      <p:ext uri="{BB962C8B-B14F-4D97-AF65-F5344CB8AC3E}">
        <p14:creationId xmlns:p14="http://schemas.microsoft.com/office/powerpoint/2010/main" val="39362421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C1D2644-4FE0-CBB7-C2A6-EEB17DA0235C}"/>
              </a:ext>
            </a:extLst>
          </p:cNvPr>
          <p:cNvPicPr>
            <a:picLocks noChangeAspect="1"/>
          </p:cNvPicPr>
          <p:nvPr/>
        </p:nvPicPr>
        <p:blipFill>
          <a:blip r:embed="rId2"/>
          <a:stretch>
            <a:fillRect/>
          </a:stretch>
        </p:blipFill>
        <p:spPr>
          <a:xfrm>
            <a:off x="1076959" y="1363990"/>
            <a:ext cx="5069841" cy="3157103"/>
          </a:xfrm>
          <a:prstGeom prst="rect">
            <a:avLst/>
          </a:prstGeom>
        </p:spPr>
      </p:pic>
      <p:sp>
        <p:nvSpPr>
          <p:cNvPr id="6" name="Title 1">
            <a:extLst>
              <a:ext uri="{FF2B5EF4-FFF2-40B4-BE49-F238E27FC236}">
                <a16:creationId xmlns:a16="http://schemas.microsoft.com/office/drawing/2014/main" id="{D3FD6E8C-4D86-390B-C6FA-2CAE669641D7}"/>
              </a:ext>
            </a:extLst>
          </p:cNvPr>
          <p:cNvSpPr>
            <a:spLocks noGrp="1"/>
          </p:cNvSpPr>
          <p:nvPr>
            <p:ph type="title"/>
          </p:nvPr>
        </p:nvSpPr>
        <p:spPr>
          <a:xfrm>
            <a:off x="2370187" y="593562"/>
            <a:ext cx="7451626" cy="655637"/>
          </a:xfrm>
        </p:spPr>
        <p:txBody>
          <a:bodyPr/>
          <a:lstStyle/>
          <a:p>
            <a:pPr algn="ctr"/>
            <a:r>
              <a:rPr lang="en-GB" dirty="0"/>
              <a:t>KNN Model Development</a:t>
            </a:r>
          </a:p>
        </p:txBody>
      </p:sp>
      <p:pic>
        <p:nvPicPr>
          <p:cNvPr id="8" name="Picture 7">
            <a:extLst>
              <a:ext uri="{FF2B5EF4-FFF2-40B4-BE49-F238E27FC236}">
                <a16:creationId xmlns:a16="http://schemas.microsoft.com/office/drawing/2014/main" id="{C1A5951B-6AD6-4EC7-AC89-1DFE9C54FACA}"/>
              </a:ext>
            </a:extLst>
          </p:cNvPr>
          <p:cNvPicPr>
            <a:picLocks noChangeAspect="1"/>
          </p:cNvPicPr>
          <p:nvPr/>
        </p:nvPicPr>
        <p:blipFill>
          <a:blip r:embed="rId3"/>
          <a:stretch>
            <a:fillRect/>
          </a:stretch>
        </p:blipFill>
        <p:spPr>
          <a:xfrm>
            <a:off x="6502653" y="1363990"/>
            <a:ext cx="4490720" cy="4130020"/>
          </a:xfrm>
          <a:prstGeom prst="rect">
            <a:avLst/>
          </a:prstGeom>
        </p:spPr>
      </p:pic>
      <p:sp>
        <p:nvSpPr>
          <p:cNvPr id="12" name="TextBox 11">
            <a:extLst>
              <a:ext uri="{FF2B5EF4-FFF2-40B4-BE49-F238E27FC236}">
                <a16:creationId xmlns:a16="http://schemas.microsoft.com/office/drawing/2014/main" id="{27BAC446-9E4D-3F88-8C2A-F273411D6039}"/>
              </a:ext>
            </a:extLst>
          </p:cNvPr>
          <p:cNvSpPr txBox="1"/>
          <p:nvPr/>
        </p:nvSpPr>
        <p:spPr>
          <a:xfrm>
            <a:off x="1076959" y="4523480"/>
            <a:ext cx="5069841" cy="646331"/>
          </a:xfrm>
          <a:prstGeom prst="rect">
            <a:avLst/>
          </a:prstGeom>
          <a:noFill/>
        </p:spPr>
        <p:txBody>
          <a:bodyPr wrap="square">
            <a:spAutoFit/>
          </a:bodyPr>
          <a:lstStyle/>
          <a:p>
            <a:r>
              <a:rPr lang="en-GB"/>
              <a:t>Data Preparation for KNN Model in Pneumonia Prediction</a:t>
            </a:r>
            <a:endParaRPr lang="en-GB" dirty="0"/>
          </a:p>
        </p:txBody>
      </p:sp>
      <p:sp>
        <p:nvSpPr>
          <p:cNvPr id="14" name="TextBox 13">
            <a:extLst>
              <a:ext uri="{FF2B5EF4-FFF2-40B4-BE49-F238E27FC236}">
                <a16:creationId xmlns:a16="http://schemas.microsoft.com/office/drawing/2014/main" id="{786CC0CC-37D9-E859-9733-076CB91677AD}"/>
              </a:ext>
            </a:extLst>
          </p:cNvPr>
          <p:cNvSpPr txBox="1"/>
          <p:nvPr/>
        </p:nvSpPr>
        <p:spPr>
          <a:xfrm>
            <a:off x="6502652" y="5517870"/>
            <a:ext cx="4490719" cy="646331"/>
          </a:xfrm>
          <a:prstGeom prst="rect">
            <a:avLst/>
          </a:prstGeom>
          <a:noFill/>
        </p:spPr>
        <p:txBody>
          <a:bodyPr wrap="square">
            <a:spAutoFit/>
          </a:bodyPr>
          <a:lstStyle/>
          <a:p>
            <a:r>
              <a:rPr lang="en-GB"/>
              <a:t>Tuning and Evaluation of KNN Model for Pneumonia Prediction</a:t>
            </a:r>
            <a:endParaRPr lang="en-GB" dirty="0"/>
          </a:p>
        </p:txBody>
      </p:sp>
      <p:sp>
        <p:nvSpPr>
          <p:cNvPr id="18" name="TextBox 17">
            <a:extLst>
              <a:ext uri="{FF2B5EF4-FFF2-40B4-BE49-F238E27FC236}">
                <a16:creationId xmlns:a16="http://schemas.microsoft.com/office/drawing/2014/main" id="{831C68BD-060B-A50C-E70B-05E439179ED9}"/>
              </a:ext>
            </a:extLst>
          </p:cNvPr>
          <p:cNvSpPr txBox="1"/>
          <p:nvPr/>
        </p:nvSpPr>
        <p:spPr>
          <a:xfrm>
            <a:off x="193040" y="5938895"/>
            <a:ext cx="6096000" cy="830997"/>
          </a:xfrm>
          <a:prstGeom prst="rect">
            <a:avLst/>
          </a:prstGeom>
          <a:noFill/>
        </p:spPr>
        <p:txBody>
          <a:bodyPr wrap="square">
            <a:spAutoFit/>
          </a:bodyPr>
          <a:lstStyle/>
          <a:p>
            <a:r>
              <a:rPr lang="en-GB" sz="1200" dirty="0"/>
              <a:t>Sources:</a:t>
            </a:r>
          </a:p>
          <a:p>
            <a:r>
              <a:rPr lang="en-GB" sz="1200" dirty="0"/>
              <a:t>https://realpython.com/knn-python/</a:t>
            </a:r>
          </a:p>
          <a:p>
            <a:r>
              <a:rPr lang="en-GB" sz="1200" dirty="0"/>
              <a:t>https://www.analyticsvidhya.com/blog/2018/08/k-nearest-neighbor-introduction-regression-python/</a:t>
            </a:r>
          </a:p>
        </p:txBody>
      </p:sp>
    </p:spTree>
    <p:extLst>
      <p:ext uri="{BB962C8B-B14F-4D97-AF65-F5344CB8AC3E}">
        <p14:creationId xmlns:p14="http://schemas.microsoft.com/office/powerpoint/2010/main" val="2415107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62" name="Rectangle 2061">
            <a:extLst>
              <a:ext uri="{FF2B5EF4-FFF2-40B4-BE49-F238E27FC236}">
                <a16:creationId xmlns:a16="http://schemas.microsoft.com/office/drawing/2014/main" id="{EEE96A74-B62B-4642-AB22-7776A5F48C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B53806F-E7FC-0FB4-5378-2E95CEF3848E}"/>
              </a:ext>
            </a:extLst>
          </p:cNvPr>
          <p:cNvSpPr txBox="1">
            <a:spLocks/>
          </p:cNvSpPr>
          <p:nvPr/>
        </p:nvSpPr>
        <p:spPr>
          <a:xfrm>
            <a:off x="1080000" y="540000"/>
            <a:ext cx="3345950" cy="2303213"/>
          </a:xfrm>
          <a:prstGeom prst="rect">
            <a:avLst/>
          </a:prstGeom>
        </p:spPr>
        <p:txBody>
          <a:bodyPr vert="horz" lIns="0" tIns="0" rIns="0" bIns="0" rtlCol="0" anchor="ctr" anchorCtr="0">
            <a:normAutofit/>
          </a:bodyPr>
          <a:lst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a:lstStyle>
          <a:p>
            <a:pPr algn="ctr">
              <a:spcAft>
                <a:spcPts val="600"/>
              </a:spcAft>
            </a:pPr>
            <a:r>
              <a:rPr lang="en-US" dirty="0"/>
              <a:t>KNN Model RESULTS AND </a:t>
            </a:r>
            <a:r>
              <a:rPr lang="en-US" dirty="0" err="1"/>
              <a:t>xai</a:t>
            </a:r>
            <a:r>
              <a:rPr lang="en-US" dirty="0"/>
              <a:t> Techniques</a:t>
            </a:r>
          </a:p>
        </p:txBody>
      </p:sp>
      <p:cxnSp>
        <p:nvCxnSpPr>
          <p:cNvPr id="2063" name="Straight Connector 2062">
            <a:extLst>
              <a:ext uri="{FF2B5EF4-FFF2-40B4-BE49-F238E27FC236}">
                <a16:creationId xmlns:a16="http://schemas.microsoft.com/office/drawing/2014/main" id="{3A513CAD-9784-4D35-BAF9-1F7DDD697B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4714750" y="1691606"/>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9616357-E82B-196E-087F-FBEBB1D11296}"/>
              </a:ext>
            </a:extLst>
          </p:cNvPr>
          <p:cNvSpPr txBox="1"/>
          <p:nvPr/>
        </p:nvSpPr>
        <p:spPr>
          <a:xfrm>
            <a:off x="4984750" y="394427"/>
            <a:ext cx="6739885" cy="2741680"/>
          </a:xfrm>
          <a:prstGeom prst="rect">
            <a:avLst/>
          </a:prstGeom>
        </p:spPr>
        <p:txBody>
          <a:bodyPr vert="horz" lIns="0" tIns="0" rIns="0" bIns="0" rtlCol="0" anchor="ctr" anchorCtr="0">
            <a:normAutofit fontScale="92500" lnSpcReduction="10000"/>
          </a:bodyPr>
          <a:lstStyle/>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b="1" dirty="0">
                <a:solidFill>
                  <a:schemeClr val="tx1">
                    <a:alpha val="70000"/>
                  </a:schemeClr>
                </a:solidFill>
              </a:rPr>
              <a:t>Model Performance:</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dirty="0">
                <a:solidFill>
                  <a:schemeClr val="tx1">
                    <a:alpha val="70000"/>
                  </a:schemeClr>
                </a:solidFill>
              </a:rPr>
              <a:t>Accuracy: 95%</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dirty="0">
                <a:solidFill>
                  <a:schemeClr val="tx1">
                    <a:alpha val="70000"/>
                  </a:schemeClr>
                </a:solidFill>
              </a:rPr>
              <a:t>Precision for Normal: 89%, Pneumonia: 98%</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dirty="0">
                <a:solidFill>
                  <a:schemeClr val="tx1">
                    <a:alpha val="70000"/>
                  </a:schemeClr>
                </a:solidFill>
              </a:rPr>
              <a:t>Recall for Normal: 95%, Pneumonia: 96%</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b="1" dirty="0">
                <a:solidFill>
                  <a:schemeClr val="tx1">
                    <a:alpha val="70000"/>
                  </a:schemeClr>
                </a:solidFill>
              </a:rPr>
              <a:t>Confusion Matrix Overview:</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dirty="0">
                <a:solidFill>
                  <a:schemeClr val="tx1">
                    <a:alpha val="70000"/>
                  </a:schemeClr>
                </a:solidFill>
              </a:rPr>
              <a:t>Highly effective differentiation with minimal false positives and negatives.</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b="1" dirty="0">
                <a:solidFill>
                  <a:schemeClr val="tx1">
                    <a:alpha val="70000"/>
                  </a:schemeClr>
                </a:solidFill>
              </a:rPr>
              <a:t>Explainable AI Insights:</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dirty="0">
                <a:solidFill>
                  <a:schemeClr val="tx1">
                    <a:alpha val="70000"/>
                  </a:schemeClr>
                </a:solidFill>
              </a:rPr>
              <a:t>Red Areas: Indicate regions that strongly support the model’s prediction</a:t>
            </a:r>
          </a:p>
          <a:p>
            <a:pPr marL="1200150" lvl="2"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dirty="0">
                <a:solidFill>
                  <a:schemeClr val="tx1">
                    <a:alpha val="70000"/>
                  </a:schemeClr>
                </a:solidFill>
              </a:rPr>
              <a:t>Blue Areas: Indicate regions that negatively influence the model’s prediction</a:t>
            </a:r>
          </a:p>
        </p:txBody>
      </p:sp>
      <p:sp>
        <p:nvSpPr>
          <p:cNvPr id="2061" name="Rectangle 2060">
            <a:extLst>
              <a:ext uri="{FF2B5EF4-FFF2-40B4-BE49-F238E27FC236}">
                <a16:creationId xmlns:a16="http://schemas.microsoft.com/office/drawing/2014/main" id="{33295B84-44C2-4474-8AB4-C8A073E60C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429000"/>
            <a:ext cx="12192000" cy="3428999"/>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30000"/>
                </a:schemeClr>
              </a:solidFill>
            </a:endParaRPr>
          </a:p>
        </p:txBody>
      </p:sp>
      <p:pic>
        <p:nvPicPr>
          <p:cNvPr id="2052" name="Picture 4">
            <a:extLst>
              <a:ext uri="{FF2B5EF4-FFF2-40B4-BE49-F238E27FC236}">
                <a16:creationId xmlns:a16="http://schemas.microsoft.com/office/drawing/2014/main" id="{C6E5C908-3BF7-61EC-589D-1F32E9E3965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47656" y="4011331"/>
            <a:ext cx="2164965" cy="2304000"/>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a:extLst>
              <a:ext uri="{FF2B5EF4-FFF2-40B4-BE49-F238E27FC236}">
                <a16:creationId xmlns:a16="http://schemas.microsoft.com/office/drawing/2014/main" id="{650433FE-4160-3B85-2236-2A72C649E26F}"/>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591680" y="4011331"/>
            <a:ext cx="2164965" cy="23040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7BFD2A78-A019-708B-2065-D8F926BF877B}"/>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435704" y="4011331"/>
            <a:ext cx="2164965" cy="2304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6D8EF097-DD06-AF51-5263-4AD273744987}"/>
              </a:ext>
            </a:extLst>
          </p:cNvPr>
          <p:cNvPicPr>
            <a:picLocks noChangeAspect="1"/>
          </p:cNvPicPr>
          <p:nvPr/>
        </p:nvPicPr>
        <p:blipFill>
          <a:blip r:embed="rId6"/>
          <a:stretch>
            <a:fillRect/>
          </a:stretch>
        </p:blipFill>
        <p:spPr>
          <a:xfrm>
            <a:off x="9073412" y="4045297"/>
            <a:ext cx="2577600" cy="2236067"/>
          </a:xfrm>
          <a:prstGeom prst="rect">
            <a:avLst/>
          </a:prstGeom>
        </p:spPr>
      </p:pic>
    </p:spTree>
    <p:extLst>
      <p:ext uri="{BB962C8B-B14F-4D97-AF65-F5344CB8AC3E}">
        <p14:creationId xmlns:p14="http://schemas.microsoft.com/office/powerpoint/2010/main" val="2994860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6198" name="Rectangle 6197">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08AEFA3A-133D-EEBF-D4EA-2B3A6752B026}"/>
              </a:ext>
            </a:extLst>
          </p:cNvPr>
          <p:cNvSpPr>
            <a:spLocks noGrp="1"/>
          </p:cNvSpPr>
          <p:nvPr>
            <p:ph type="title"/>
          </p:nvPr>
        </p:nvSpPr>
        <p:spPr>
          <a:xfrm>
            <a:off x="1080000" y="540000"/>
            <a:ext cx="6120000" cy="1331637"/>
          </a:xfrm>
        </p:spPr>
        <p:txBody>
          <a:bodyPr vert="horz" lIns="0" tIns="0" rIns="0" bIns="0" rtlCol="0" anchor="b" anchorCtr="0">
            <a:normAutofit/>
          </a:bodyPr>
          <a:lstStyle/>
          <a:p>
            <a:pPr algn="ctr">
              <a:lnSpc>
                <a:spcPct val="90000"/>
              </a:lnSpc>
            </a:pPr>
            <a:r>
              <a:rPr lang="en-US" sz="2400" dirty="0"/>
              <a:t>Testing The Developed KNN Model Through Predictions On Random Data</a:t>
            </a:r>
          </a:p>
        </p:txBody>
      </p:sp>
      <p:cxnSp>
        <p:nvCxnSpPr>
          <p:cNvPr id="6199" name="Straight Connector 6198">
            <a:extLst>
              <a:ext uri="{FF2B5EF4-FFF2-40B4-BE49-F238E27FC236}">
                <a16:creationId xmlns:a16="http://schemas.microsoft.com/office/drawing/2014/main" id="{77C6DF49-CBE3-4038-AC78-35DE4FD7C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70000" y="231020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2897647-4C4B-2EB2-BCB4-07342F193D8C}"/>
              </a:ext>
            </a:extLst>
          </p:cNvPr>
          <p:cNvSpPr txBox="1"/>
          <p:nvPr/>
        </p:nvSpPr>
        <p:spPr>
          <a:xfrm>
            <a:off x="1080000" y="2759076"/>
            <a:ext cx="6121400" cy="3009899"/>
          </a:xfrm>
          <a:prstGeom prst="rect">
            <a:avLst/>
          </a:prstGeom>
        </p:spPr>
        <p:txBody>
          <a:bodyPr vert="horz" lIns="0" tIns="0" rIns="0" bIns="0" rtlCol="0" anchor="t" anchorCtr="0">
            <a:normAutofit/>
          </a:bodyPr>
          <a:lstStyle/>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900" b="1" dirty="0">
                <a:solidFill>
                  <a:schemeClr val="tx1">
                    <a:alpha val="70000"/>
                  </a:schemeClr>
                </a:solidFill>
              </a:rPr>
              <a:t>Random Testing with KNN Model: </a:t>
            </a:r>
            <a:r>
              <a:rPr lang="en-US" sz="1900" dirty="0">
                <a:solidFill>
                  <a:schemeClr val="tx1">
                    <a:alpha val="70000"/>
                  </a:schemeClr>
                </a:solidFill>
              </a:rPr>
              <a:t>Demonstrates model reliability and predictive power.</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900" b="1" dirty="0">
                <a:solidFill>
                  <a:schemeClr val="tx1">
                    <a:alpha val="70000"/>
                  </a:schemeClr>
                </a:solidFill>
              </a:rPr>
              <a:t>Normal X-ray Prediction: </a:t>
            </a:r>
            <a:r>
              <a:rPr lang="en-US" sz="1900" dirty="0">
                <a:solidFill>
                  <a:schemeClr val="tx1">
                    <a:alpha val="70000"/>
                  </a:schemeClr>
                </a:solidFill>
              </a:rPr>
              <a:t>Accurately identified as normal.</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900" b="1" dirty="0">
                <a:solidFill>
                  <a:schemeClr val="tx1">
                    <a:alpha val="70000"/>
                  </a:schemeClr>
                </a:solidFill>
              </a:rPr>
              <a:t>Pneumonia X-ray Prediction: </a:t>
            </a:r>
            <a:r>
              <a:rPr lang="en-US" sz="1900" dirty="0">
                <a:solidFill>
                  <a:schemeClr val="tx1">
                    <a:alpha val="70000"/>
                  </a:schemeClr>
                </a:solidFill>
              </a:rPr>
              <a:t>Correctly diagnosed as pneumonia.</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900" b="1" dirty="0">
                <a:solidFill>
                  <a:schemeClr val="tx1">
                    <a:alpha val="70000"/>
                  </a:schemeClr>
                </a:solidFill>
              </a:rPr>
              <a:t>Result: </a:t>
            </a:r>
            <a:r>
              <a:rPr lang="en-US" sz="1900" dirty="0">
                <a:solidFill>
                  <a:schemeClr val="tx1">
                    <a:alpha val="70000"/>
                  </a:schemeClr>
                </a:solidFill>
              </a:rPr>
              <a:t>High prediction accuracy on unseen images, validating model effectiveness.</a:t>
            </a:r>
          </a:p>
        </p:txBody>
      </p:sp>
      <p:pic>
        <p:nvPicPr>
          <p:cNvPr id="7" name="Picture 2">
            <a:extLst>
              <a:ext uri="{FF2B5EF4-FFF2-40B4-BE49-F238E27FC236}">
                <a16:creationId xmlns:a16="http://schemas.microsoft.com/office/drawing/2014/main" id="{5BDD90FF-FE75-F0D1-3414-261AE961462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151439" y="466334"/>
            <a:ext cx="3615361" cy="311824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3">
            <a:extLst>
              <a:ext uri="{FF2B5EF4-FFF2-40B4-BE49-F238E27FC236}">
                <a16:creationId xmlns:a16="http://schemas.microsoft.com/office/drawing/2014/main" id="{F3993223-9F2B-2A5A-5C61-D33B31B66153}"/>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151439" y="3749425"/>
            <a:ext cx="3615360" cy="2594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51596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7E0A8B-94B7-D1AE-DA00-C80747E9CAA9}"/>
              </a:ext>
            </a:extLst>
          </p:cNvPr>
          <p:cNvSpPr>
            <a:spLocks noGrp="1"/>
          </p:cNvSpPr>
          <p:nvPr>
            <p:ph type="title"/>
          </p:nvPr>
        </p:nvSpPr>
        <p:spPr>
          <a:xfrm>
            <a:off x="1080000" y="862151"/>
            <a:ext cx="6120000" cy="1009486"/>
          </a:xfrm>
        </p:spPr>
        <p:txBody>
          <a:bodyPr anchor="b">
            <a:normAutofit/>
          </a:bodyPr>
          <a:lstStyle/>
          <a:p>
            <a:pPr algn="ctr"/>
            <a:r>
              <a:rPr lang="en-GB"/>
              <a:t>Evaluation</a:t>
            </a:r>
          </a:p>
        </p:txBody>
      </p:sp>
      <p:cxnSp>
        <p:nvCxnSpPr>
          <p:cNvPr id="11" name="Straight Connector 10">
            <a:extLst>
              <a:ext uri="{FF2B5EF4-FFF2-40B4-BE49-F238E27FC236}">
                <a16:creationId xmlns:a16="http://schemas.microsoft.com/office/drawing/2014/main" id="{77C6DF49-CBE3-4038-AC78-35DE4FD7C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70000" y="2310207"/>
            <a:ext cx="540000" cy="0"/>
          </a:xfrm>
          <a:prstGeom prst="line">
            <a:avLst/>
          </a:prstGeom>
          <a:ln w="1016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2BC1F26-79B1-9DAC-31D4-1F9B8F686758}"/>
              </a:ext>
            </a:extLst>
          </p:cNvPr>
          <p:cNvSpPr>
            <a:spLocks noGrp="1"/>
          </p:cNvSpPr>
          <p:nvPr>
            <p:ph idx="1"/>
          </p:nvPr>
        </p:nvSpPr>
        <p:spPr>
          <a:xfrm>
            <a:off x="1078600" y="2562437"/>
            <a:ext cx="6121400" cy="3009899"/>
          </a:xfrm>
        </p:spPr>
        <p:txBody>
          <a:bodyPr>
            <a:normAutofit fontScale="92500" lnSpcReduction="20000"/>
          </a:bodyPr>
          <a:lstStyle/>
          <a:p>
            <a:pPr>
              <a:lnSpc>
                <a:spcPct val="115000"/>
              </a:lnSpc>
            </a:pPr>
            <a:r>
              <a:rPr lang="en-GB" sz="1600" b="1" dirty="0"/>
              <a:t>Model Comparison: </a:t>
            </a:r>
            <a:r>
              <a:rPr lang="en-GB" sz="1600"/>
              <a:t>CNN vs. </a:t>
            </a:r>
            <a:r>
              <a:rPr lang="en-GB" sz="1600" dirty="0" err="1"/>
              <a:t>ResNet</a:t>
            </a:r>
            <a:r>
              <a:rPr lang="en-GB" sz="1600" dirty="0"/>
              <a:t> vs. KNN on performance metrics: accuracy, precision, recall.</a:t>
            </a:r>
          </a:p>
          <a:p>
            <a:pPr>
              <a:lnSpc>
                <a:spcPct val="115000"/>
              </a:lnSpc>
            </a:pPr>
            <a:r>
              <a:rPr lang="en-GB" sz="1600" b="1" dirty="0"/>
              <a:t>CNN Training: </a:t>
            </a:r>
            <a:r>
              <a:rPr lang="en-GB" sz="1600" dirty="0"/>
              <a:t>Trained over 100 epochs, validated against a robust test set.</a:t>
            </a:r>
          </a:p>
          <a:p>
            <a:pPr>
              <a:lnSpc>
                <a:spcPct val="115000"/>
              </a:lnSpc>
            </a:pPr>
            <a:r>
              <a:rPr lang="en-GB" sz="1600" b="1" dirty="0"/>
              <a:t>ResNetV2: </a:t>
            </a:r>
            <a:r>
              <a:rPr lang="en-GB" sz="1600" dirty="0"/>
              <a:t> Trained over 20 epochs (100 epochs produced 100% results), validated but had high false positive and negative results.</a:t>
            </a:r>
            <a:endParaRPr lang="en-GB" sz="1600" b="1" dirty="0"/>
          </a:p>
          <a:p>
            <a:pPr>
              <a:lnSpc>
                <a:spcPct val="115000"/>
              </a:lnSpc>
            </a:pPr>
            <a:r>
              <a:rPr lang="en-GB" sz="1600" b="1" dirty="0"/>
              <a:t>KNN Limitations: </a:t>
            </a:r>
            <a:r>
              <a:rPr lang="en-GB" sz="1600" dirty="0"/>
              <a:t>Limited training scope, tested only on two categories without comprehensive validation.</a:t>
            </a:r>
          </a:p>
          <a:p>
            <a:pPr>
              <a:lnSpc>
                <a:spcPct val="115000"/>
              </a:lnSpc>
            </a:pPr>
            <a:r>
              <a:rPr lang="en-GB" sz="1600" b="1" dirty="0"/>
              <a:t>Preferred Model: </a:t>
            </a:r>
            <a:r>
              <a:rPr lang="en-GB" sz="1600" dirty="0"/>
              <a:t>CNN outperforms due to extensive training and more rigorous validation, making it more reliable for complex image data analysis.</a:t>
            </a:r>
          </a:p>
          <a:p>
            <a:pPr>
              <a:lnSpc>
                <a:spcPct val="115000"/>
              </a:lnSpc>
            </a:pPr>
            <a:endParaRPr lang="en-GB" sz="1600" dirty="0"/>
          </a:p>
        </p:txBody>
      </p:sp>
      <p:pic>
        <p:nvPicPr>
          <p:cNvPr id="5" name="Picture 4" descr="Graph on document with pen">
            <a:extLst>
              <a:ext uri="{FF2B5EF4-FFF2-40B4-BE49-F238E27FC236}">
                <a16:creationId xmlns:a16="http://schemas.microsoft.com/office/drawing/2014/main" id="{F315FD2E-C0B0-BD43-2FB7-896AAD91FBFB}"/>
              </a:ext>
            </a:extLst>
          </p:cNvPr>
          <p:cNvPicPr>
            <a:picLocks noChangeAspect="1"/>
          </p:cNvPicPr>
          <p:nvPr/>
        </p:nvPicPr>
        <p:blipFill rotWithShape="1">
          <a:blip r:embed="rId3"/>
          <a:srcRect l="38023" r="24300" b="-1"/>
          <a:stretch/>
        </p:blipFill>
        <p:spPr>
          <a:xfrm>
            <a:off x="8321011" y="10"/>
            <a:ext cx="3870989" cy="6857990"/>
          </a:xfrm>
          <a:prstGeom prst="rect">
            <a:avLst/>
          </a:prstGeom>
        </p:spPr>
      </p:pic>
      <p:sp>
        <p:nvSpPr>
          <p:cNvPr id="6" name="TextBox 5">
            <a:extLst>
              <a:ext uri="{FF2B5EF4-FFF2-40B4-BE49-F238E27FC236}">
                <a16:creationId xmlns:a16="http://schemas.microsoft.com/office/drawing/2014/main" id="{6E874C81-B010-1BE3-3ED2-D0176E3C8AF5}"/>
              </a:ext>
            </a:extLst>
          </p:cNvPr>
          <p:cNvSpPr txBox="1"/>
          <p:nvPr/>
        </p:nvSpPr>
        <p:spPr>
          <a:xfrm>
            <a:off x="162560" y="5934185"/>
            <a:ext cx="6096000" cy="830997"/>
          </a:xfrm>
          <a:prstGeom prst="rect">
            <a:avLst/>
          </a:prstGeom>
          <a:noFill/>
        </p:spPr>
        <p:txBody>
          <a:bodyPr wrap="square">
            <a:spAutoFit/>
          </a:bodyPr>
          <a:lstStyle/>
          <a:p>
            <a:r>
              <a:rPr lang="en-GB" sz="1200" dirty="0"/>
              <a:t>References:</a:t>
            </a:r>
          </a:p>
          <a:p>
            <a:r>
              <a:rPr lang="en-GB" sz="1200" dirty="0"/>
              <a:t>https://ieeexplore.ieee.org/document/8782498</a:t>
            </a:r>
          </a:p>
          <a:p>
            <a:r>
              <a:rPr lang="en-GB" sz="1200" dirty="0"/>
              <a:t>https://ieeexplore.ieee.org/document/9872168</a:t>
            </a:r>
          </a:p>
          <a:p>
            <a:r>
              <a:rPr lang="en-GB" sz="1200" dirty="0"/>
              <a:t>https://iopscience.iop.org/article/10.1088/1742-6596/1930/1/012009</a:t>
            </a:r>
          </a:p>
        </p:txBody>
      </p:sp>
    </p:spTree>
    <p:extLst>
      <p:ext uri="{BB962C8B-B14F-4D97-AF65-F5344CB8AC3E}">
        <p14:creationId xmlns:p14="http://schemas.microsoft.com/office/powerpoint/2010/main" val="1112021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F46091-9E21-B7EE-D905-A6F7035A2EBB}"/>
              </a:ext>
            </a:extLst>
          </p:cNvPr>
          <p:cNvSpPr>
            <a:spLocks noGrp="1"/>
          </p:cNvSpPr>
          <p:nvPr>
            <p:ph type="title"/>
          </p:nvPr>
        </p:nvSpPr>
        <p:spPr>
          <a:xfrm>
            <a:off x="4984750" y="1011237"/>
            <a:ext cx="6120000" cy="860400"/>
          </a:xfrm>
        </p:spPr>
        <p:txBody>
          <a:bodyPr vert="horz" lIns="0" tIns="0" rIns="0" bIns="0" rtlCol="0" anchor="b" anchorCtr="0">
            <a:normAutofit/>
          </a:bodyPr>
          <a:lstStyle/>
          <a:p>
            <a:pPr algn="ctr"/>
            <a:r>
              <a:rPr lang="en-US"/>
              <a:t>Conclusion</a:t>
            </a:r>
          </a:p>
        </p:txBody>
      </p:sp>
      <p:pic>
        <p:nvPicPr>
          <p:cNvPr id="1030" name="Picture 6" descr="What is Machine Learning? Machine Learning Technique Complete Guide">
            <a:extLst>
              <a:ext uri="{FF2B5EF4-FFF2-40B4-BE49-F238E27FC236}">
                <a16:creationId xmlns:a16="http://schemas.microsoft.com/office/drawing/2014/main" id="{AC7B7827-D15C-C237-F42D-A9439CC771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8364" r="16480" b="-1"/>
          <a:stretch/>
        </p:blipFill>
        <p:spPr bwMode="auto">
          <a:xfrm>
            <a:off x="20" y="10"/>
            <a:ext cx="3870969" cy="6857990"/>
          </a:xfrm>
          <a:prstGeom prst="rect">
            <a:avLst/>
          </a:prstGeom>
          <a:noFill/>
          <a:extLst>
            <a:ext uri="{909E8E84-426E-40DD-AFC4-6F175D3DCCD1}">
              <a14:hiddenFill xmlns:a14="http://schemas.microsoft.com/office/drawing/2010/main">
                <a:solidFill>
                  <a:srgbClr val="FFFFFF"/>
                </a:solidFill>
              </a14:hiddenFill>
            </a:ext>
          </a:extLst>
        </p:spPr>
      </p:pic>
      <p:cxnSp>
        <p:nvCxnSpPr>
          <p:cNvPr id="1037" name="Straight Connector 1036">
            <a:extLst>
              <a:ext uri="{FF2B5EF4-FFF2-40B4-BE49-F238E27FC236}">
                <a16:creationId xmlns:a16="http://schemas.microsoft.com/office/drawing/2014/main" id="{77C6DF49-CBE3-4038-AC78-35DE4FD7C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74750" y="2310207"/>
            <a:ext cx="540000" cy="0"/>
          </a:xfrm>
          <a:prstGeom prst="line">
            <a:avLst/>
          </a:prstGeom>
          <a:ln w="1016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573B914-1CB1-5107-E464-2DD258217424}"/>
              </a:ext>
            </a:extLst>
          </p:cNvPr>
          <p:cNvSpPr txBox="1"/>
          <p:nvPr/>
        </p:nvSpPr>
        <p:spPr>
          <a:xfrm>
            <a:off x="4984750" y="2759076"/>
            <a:ext cx="6121400" cy="3009899"/>
          </a:xfrm>
          <a:prstGeom prst="rect">
            <a:avLst/>
          </a:prstGeom>
        </p:spPr>
        <p:txBody>
          <a:bodyPr vert="horz" lIns="0" tIns="0" rIns="0" bIns="0" rtlCol="0" anchor="t" anchorCtr="0">
            <a:normAutofit/>
          </a:bodyPr>
          <a:lstStyle/>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300" b="1">
                <a:solidFill>
                  <a:schemeClr val="tx1">
                    <a:alpha val="70000"/>
                  </a:schemeClr>
                </a:solidFill>
              </a:rPr>
              <a:t>CNN Superiority: </a:t>
            </a:r>
            <a:r>
              <a:rPr lang="en-US" sz="1300">
                <a:solidFill>
                  <a:schemeClr val="tx1">
                    <a:alpha val="70000"/>
                  </a:schemeClr>
                </a:solidFill>
              </a:rPr>
              <a:t>Best performance in accuracy, precision, and recall.</a:t>
            </a:r>
          </a:p>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300" b="1">
                <a:solidFill>
                  <a:schemeClr val="tx1">
                    <a:alpha val="70000"/>
                  </a:schemeClr>
                </a:solidFill>
              </a:rPr>
              <a:t>Extensive Training and Validation: </a:t>
            </a:r>
            <a:r>
              <a:rPr lang="en-US" sz="1300">
                <a:solidFill>
                  <a:schemeClr val="tx1">
                    <a:alpha val="70000"/>
                  </a:schemeClr>
                </a:solidFill>
              </a:rPr>
              <a:t>CNN trained over 100 epochs, validated with a comprehensive test generator.</a:t>
            </a:r>
          </a:p>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300" b="1">
                <a:solidFill>
                  <a:schemeClr val="tx1">
                    <a:alpha val="70000"/>
                  </a:schemeClr>
                </a:solidFill>
              </a:rPr>
              <a:t>ResNet50V2 Limitations: </a:t>
            </a:r>
            <a:r>
              <a:rPr lang="en-US" sz="1300">
                <a:solidFill>
                  <a:schemeClr val="tx1">
                    <a:alpha val="70000"/>
                  </a:schemeClr>
                </a:solidFill>
              </a:rPr>
              <a:t>Showed significant false negatives and positives, affecting reliability.</a:t>
            </a:r>
          </a:p>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300" b="1">
                <a:solidFill>
                  <a:schemeClr val="tx1">
                    <a:alpha val="70000"/>
                  </a:schemeClr>
                </a:solidFill>
              </a:rPr>
              <a:t>KNN Shortcomings: </a:t>
            </a:r>
            <a:r>
              <a:rPr lang="en-US" sz="1300">
                <a:solidFill>
                  <a:schemeClr val="tx1">
                    <a:alpha val="70000"/>
                  </a:schemeClr>
                </a:solidFill>
              </a:rPr>
              <a:t>Limited training scope; lacks rigorous validation, resulting in higher false positives.</a:t>
            </a:r>
          </a:p>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300" b="1">
                <a:solidFill>
                  <a:schemeClr val="tx1">
                    <a:alpha val="70000"/>
                  </a:schemeClr>
                </a:solidFill>
              </a:rPr>
              <a:t>Best Prediction Model: </a:t>
            </a:r>
            <a:r>
              <a:rPr lang="en-US" sz="1300">
                <a:solidFill>
                  <a:schemeClr val="tx1">
                    <a:alpha val="70000"/>
                  </a:schemeClr>
                </a:solidFill>
              </a:rPr>
              <a:t>CNN’s advanced capabilities in handling complex image data make it the most reliable for medical applications.</a:t>
            </a:r>
          </a:p>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300" b="1">
                <a:solidFill>
                  <a:schemeClr val="tx1">
                    <a:alpha val="70000"/>
                  </a:schemeClr>
                </a:solidFill>
              </a:rPr>
              <a:t>Model Suitability: </a:t>
            </a:r>
            <a:r>
              <a:rPr lang="en-US" sz="1300">
                <a:solidFill>
                  <a:schemeClr val="tx1">
                    <a:alpha val="70000"/>
                  </a:schemeClr>
                </a:solidFill>
              </a:rPr>
              <a:t>CNN proven most suitable for medical imaging, thanks to its precision and robustness in practical applications.</a:t>
            </a:r>
          </a:p>
        </p:txBody>
      </p:sp>
    </p:spTree>
    <p:extLst>
      <p:ext uri="{BB962C8B-B14F-4D97-AF65-F5344CB8AC3E}">
        <p14:creationId xmlns:p14="http://schemas.microsoft.com/office/powerpoint/2010/main" val="484552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A092F2-B573-D4EB-BF20-E2BEA01C4D81}"/>
              </a:ext>
            </a:extLst>
          </p:cNvPr>
          <p:cNvSpPr>
            <a:spLocks noGrp="1"/>
          </p:cNvSpPr>
          <p:nvPr>
            <p:ph type="title"/>
          </p:nvPr>
        </p:nvSpPr>
        <p:spPr>
          <a:xfrm>
            <a:off x="4984750" y="1011237"/>
            <a:ext cx="6120000" cy="860400"/>
          </a:xfrm>
        </p:spPr>
        <p:txBody>
          <a:bodyPr anchor="b">
            <a:normAutofit/>
          </a:bodyPr>
          <a:lstStyle/>
          <a:p>
            <a:pPr algn="ctr"/>
            <a:r>
              <a:rPr lang="en-GB" dirty="0"/>
              <a:t>Introduction</a:t>
            </a:r>
            <a:endParaRPr lang="en-GB"/>
          </a:p>
        </p:txBody>
      </p:sp>
      <p:pic>
        <p:nvPicPr>
          <p:cNvPr id="5" name="Picture 4" descr="Scan of a human brain in a neurology clinic">
            <a:extLst>
              <a:ext uri="{FF2B5EF4-FFF2-40B4-BE49-F238E27FC236}">
                <a16:creationId xmlns:a16="http://schemas.microsoft.com/office/drawing/2014/main" id="{444464AA-3F08-F959-1AA6-E1F00CBB5AE2}"/>
              </a:ext>
            </a:extLst>
          </p:cNvPr>
          <p:cNvPicPr>
            <a:picLocks noChangeAspect="1"/>
          </p:cNvPicPr>
          <p:nvPr/>
        </p:nvPicPr>
        <p:blipFill rotWithShape="1">
          <a:blip r:embed="rId3"/>
          <a:srcRect l="53577" r="4090"/>
          <a:stretch/>
        </p:blipFill>
        <p:spPr>
          <a:xfrm>
            <a:off x="20" y="10"/>
            <a:ext cx="3870969" cy="6857990"/>
          </a:xfrm>
          <a:prstGeom prst="rect">
            <a:avLst/>
          </a:prstGeom>
        </p:spPr>
      </p:pic>
      <p:cxnSp>
        <p:nvCxnSpPr>
          <p:cNvPr id="11" name="Straight Connector 10">
            <a:extLst>
              <a:ext uri="{FF2B5EF4-FFF2-40B4-BE49-F238E27FC236}">
                <a16:creationId xmlns:a16="http://schemas.microsoft.com/office/drawing/2014/main" id="{77C6DF49-CBE3-4038-AC78-35DE4FD7C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74750" y="2310207"/>
            <a:ext cx="540000" cy="0"/>
          </a:xfrm>
          <a:prstGeom prst="line">
            <a:avLst/>
          </a:prstGeom>
          <a:ln w="1016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2D6C382-8FA4-A520-910F-79CA1344396F}"/>
              </a:ext>
            </a:extLst>
          </p:cNvPr>
          <p:cNvSpPr>
            <a:spLocks noGrp="1"/>
          </p:cNvSpPr>
          <p:nvPr>
            <p:ph idx="1"/>
          </p:nvPr>
        </p:nvSpPr>
        <p:spPr>
          <a:xfrm>
            <a:off x="4984750" y="2759076"/>
            <a:ext cx="6121400" cy="3009899"/>
          </a:xfrm>
        </p:spPr>
        <p:txBody>
          <a:bodyPr>
            <a:normAutofit/>
          </a:bodyPr>
          <a:lstStyle/>
          <a:p>
            <a:pPr>
              <a:lnSpc>
                <a:spcPct val="115000"/>
              </a:lnSpc>
            </a:pPr>
            <a:r>
              <a:rPr lang="en-GB" sz="1100" dirty="0"/>
              <a:t>Objective: Develop a predictive model for diagnosing pneumonia using chest X-ray images.</a:t>
            </a:r>
          </a:p>
          <a:p>
            <a:pPr>
              <a:lnSpc>
                <a:spcPct val="115000"/>
              </a:lnSpc>
            </a:pPr>
            <a:r>
              <a:rPr lang="en-GB" sz="1100" dirty="0"/>
              <a:t>Data Source: Utilise a comprehensive dataset from Kaggle featuring X-ray images of patients diagnosed with pneumonia.</a:t>
            </a:r>
          </a:p>
          <a:p>
            <a:pPr>
              <a:lnSpc>
                <a:spcPct val="115000"/>
              </a:lnSpc>
            </a:pPr>
            <a:r>
              <a:rPr lang="en-GB" sz="1100" dirty="0"/>
              <a:t>Approach: Employ advanced convolutional neural networks (CNNs) alongside Inception-ResNet-v2 and K-nearest neighbours (KNN) models to analyse and classify X-ray images.</a:t>
            </a:r>
          </a:p>
          <a:p>
            <a:pPr>
              <a:lnSpc>
                <a:spcPct val="115000"/>
              </a:lnSpc>
            </a:pPr>
            <a:r>
              <a:rPr lang="en-GB" sz="1100" dirty="0"/>
              <a:t>XAI Techniques: Implement Explainable AI (XAI) methods to enhance the interpretability of the model's predictions, providing greater insight into decision-making processes.</a:t>
            </a:r>
          </a:p>
          <a:p>
            <a:pPr>
              <a:lnSpc>
                <a:spcPct val="115000"/>
              </a:lnSpc>
            </a:pPr>
            <a:r>
              <a:rPr lang="en-GB" sz="1100" dirty="0"/>
              <a:t>Evaluation: Compare the performance of advanced and basic models using metrics like accuracy, highlighting the effectiveness of different approaches.</a:t>
            </a:r>
          </a:p>
          <a:p>
            <a:pPr>
              <a:lnSpc>
                <a:spcPct val="115000"/>
              </a:lnSpc>
            </a:pPr>
            <a:r>
              <a:rPr lang="en-GB" sz="1100" dirty="0"/>
              <a:t>Goal: Enhance the understanding of pneumonia diagnostics through machine learning, contributing to more accurate and interpretable medical imaging analyses.</a:t>
            </a:r>
          </a:p>
        </p:txBody>
      </p:sp>
    </p:spTree>
    <p:extLst>
      <p:ext uri="{BB962C8B-B14F-4D97-AF65-F5344CB8AC3E}">
        <p14:creationId xmlns:p14="http://schemas.microsoft.com/office/powerpoint/2010/main" val="3325909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64" name="Rectangle 1063">
            <a:extLst>
              <a:ext uri="{FF2B5EF4-FFF2-40B4-BE49-F238E27FC236}">
                <a16:creationId xmlns:a16="http://schemas.microsoft.com/office/drawing/2014/main" id="{369F5FE0-EBCF-4A14-AF3D-1ADCD6443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38AA53-142B-F0ED-7BC2-FEFD916EEB44}"/>
              </a:ext>
            </a:extLst>
          </p:cNvPr>
          <p:cNvSpPr>
            <a:spLocks noGrp="1"/>
          </p:cNvSpPr>
          <p:nvPr>
            <p:ph type="title"/>
          </p:nvPr>
        </p:nvSpPr>
        <p:spPr>
          <a:xfrm>
            <a:off x="1080000" y="1011236"/>
            <a:ext cx="4426782" cy="1292662"/>
          </a:xfrm>
        </p:spPr>
        <p:txBody>
          <a:bodyPr anchor="t">
            <a:normAutofit/>
          </a:bodyPr>
          <a:lstStyle/>
          <a:p>
            <a:r>
              <a:rPr lang="en-GB"/>
              <a:t>Pneumonia</a:t>
            </a:r>
          </a:p>
        </p:txBody>
      </p:sp>
      <p:pic>
        <p:nvPicPr>
          <p:cNvPr id="1026" name="Picture 2" descr="Diagram of lungs with pneumonia - stock ">
            <a:extLst>
              <a:ext uri="{FF2B5EF4-FFF2-40B4-BE49-F238E27FC236}">
                <a16:creationId xmlns:a16="http://schemas.microsoft.com/office/drawing/2014/main" id="{3B455EC4-C6AE-22B7-3BED-A7FBC9D98FA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49976" y="1966119"/>
            <a:ext cx="4286830" cy="292576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29111CB2-18FF-71AA-68FD-9194F9D101A6}"/>
              </a:ext>
            </a:extLst>
          </p:cNvPr>
          <p:cNvSpPr>
            <a:spLocks noGrp="1"/>
          </p:cNvSpPr>
          <p:nvPr>
            <p:ph idx="1"/>
          </p:nvPr>
        </p:nvSpPr>
        <p:spPr>
          <a:xfrm>
            <a:off x="6096000" y="987423"/>
            <a:ext cx="5555012" cy="4781552"/>
          </a:xfrm>
        </p:spPr>
        <p:txBody>
          <a:bodyPr>
            <a:normAutofit/>
          </a:bodyPr>
          <a:lstStyle/>
          <a:p>
            <a:pPr>
              <a:lnSpc>
                <a:spcPct val="115000"/>
              </a:lnSpc>
            </a:pPr>
            <a:r>
              <a:rPr lang="en-GB" sz="1700" dirty="0"/>
              <a:t>Pneumonia is an inflammation of the lung's alveoli, presenting with symptoms like cough, fever, chest pain, and difficulty breathing.</a:t>
            </a:r>
          </a:p>
          <a:p>
            <a:pPr>
              <a:lnSpc>
                <a:spcPct val="115000"/>
              </a:lnSpc>
            </a:pPr>
            <a:r>
              <a:rPr lang="en-GB" sz="1700" dirty="0"/>
              <a:t>Causes range from infections (viruses, bacteria) to other factors like certain medications and autoimmune diseases.</a:t>
            </a:r>
          </a:p>
          <a:p>
            <a:pPr>
              <a:lnSpc>
                <a:spcPct val="115000"/>
              </a:lnSpc>
            </a:pPr>
            <a:r>
              <a:rPr lang="en-GB" sz="1700" dirty="0"/>
              <a:t>Risk factors include chronic lung diseases, diabetes, heart conditions, smoking history, and weakened immune systems.</a:t>
            </a:r>
          </a:p>
          <a:p>
            <a:pPr>
              <a:lnSpc>
                <a:spcPct val="115000"/>
              </a:lnSpc>
            </a:pPr>
            <a:r>
              <a:rPr lang="en-GB" sz="1700" dirty="0"/>
              <a:t>Diagnosis typically involves symptom assessment, chest X-rays, and lab tests.</a:t>
            </a:r>
          </a:p>
          <a:p>
            <a:pPr>
              <a:lnSpc>
                <a:spcPct val="115000"/>
              </a:lnSpc>
            </a:pPr>
            <a:r>
              <a:rPr lang="en-GB" sz="1700" dirty="0"/>
              <a:t>It can be categorised by origin, such as community-acquired or hospital-acquired pneumonia.</a:t>
            </a:r>
          </a:p>
          <a:p>
            <a:pPr>
              <a:lnSpc>
                <a:spcPct val="115000"/>
              </a:lnSpc>
            </a:pPr>
            <a:endParaRPr lang="en-GB" sz="1700" dirty="0"/>
          </a:p>
        </p:txBody>
      </p:sp>
      <p:sp>
        <p:nvSpPr>
          <p:cNvPr id="5" name="TextBox 4">
            <a:extLst>
              <a:ext uri="{FF2B5EF4-FFF2-40B4-BE49-F238E27FC236}">
                <a16:creationId xmlns:a16="http://schemas.microsoft.com/office/drawing/2014/main" id="{626891D2-D3EE-6B36-1F14-081626935D77}"/>
              </a:ext>
            </a:extLst>
          </p:cNvPr>
          <p:cNvSpPr txBox="1"/>
          <p:nvPr/>
        </p:nvSpPr>
        <p:spPr>
          <a:xfrm>
            <a:off x="1149976" y="4999534"/>
            <a:ext cx="4286830" cy="769441"/>
          </a:xfrm>
          <a:prstGeom prst="rect">
            <a:avLst/>
          </a:prstGeom>
          <a:noFill/>
        </p:spPr>
        <p:txBody>
          <a:bodyPr wrap="square">
            <a:spAutoFit/>
          </a:bodyPr>
          <a:lstStyle/>
          <a:p>
            <a:r>
              <a:rPr lang="en-GB" sz="1100" dirty="0"/>
              <a:t>Roswell Park Comprehensive Cancer </a:t>
            </a:r>
            <a:r>
              <a:rPr lang="en-GB" sz="1100" dirty="0" err="1"/>
              <a:t>Center</a:t>
            </a:r>
            <a:r>
              <a:rPr lang="en-GB" sz="1100" dirty="0"/>
              <a:t>. (2022, August). Preventing pneumonia. Retrieved from https://www.roswellpark.org/cancertalk/202208/preventing-pneumonia</a:t>
            </a:r>
          </a:p>
        </p:txBody>
      </p:sp>
      <p:sp>
        <p:nvSpPr>
          <p:cNvPr id="6" name="TextBox 5">
            <a:extLst>
              <a:ext uri="{FF2B5EF4-FFF2-40B4-BE49-F238E27FC236}">
                <a16:creationId xmlns:a16="http://schemas.microsoft.com/office/drawing/2014/main" id="{FF4C5B06-D11F-AFD9-817F-4889D705CCDA}"/>
              </a:ext>
            </a:extLst>
          </p:cNvPr>
          <p:cNvSpPr txBox="1"/>
          <p:nvPr/>
        </p:nvSpPr>
        <p:spPr>
          <a:xfrm>
            <a:off x="159376" y="6088559"/>
            <a:ext cx="4286830" cy="769441"/>
          </a:xfrm>
          <a:prstGeom prst="rect">
            <a:avLst/>
          </a:prstGeom>
          <a:noFill/>
        </p:spPr>
        <p:txBody>
          <a:bodyPr wrap="square">
            <a:spAutoFit/>
          </a:bodyPr>
          <a:lstStyle/>
          <a:p>
            <a:r>
              <a:rPr lang="en-GB" sz="1100" dirty="0"/>
              <a:t>References:</a:t>
            </a:r>
          </a:p>
          <a:p>
            <a:r>
              <a:rPr lang="en-GB" sz="1100" dirty="0"/>
              <a:t>https://www.nhs.uk/conditions/pneumonia/</a:t>
            </a:r>
          </a:p>
          <a:p>
            <a:r>
              <a:rPr lang="en-GB" sz="1100" dirty="0"/>
              <a:t>https://www.healthline.com/health/pneumonia</a:t>
            </a:r>
          </a:p>
          <a:p>
            <a:endParaRPr lang="en-GB" sz="1100" dirty="0"/>
          </a:p>
        </p:txBody>
      </p:sp>
    </p:spTree>
    <p:extLst>
      <p:ext uri="{BB962C8B-B14F-4D97-AF65-F5344CB8AC3E}">
        <p14:creationId xmlns:p14="http://schemas.microsoft.com/office/powerpoint/2010/main" val="24582385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AEB7F98-32EC-40D3-89EE-C84330231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639FE8-0BD5-1A6C-33EF-ECE2EBA45F36}"/>
              </a:ext>
            </a:extLst>
          </p:cNvPr>
          <p:cNvSpPr>
            <a:spLocks noGrp="1"/>
          </p:cNvSpPr>
          <p:nvPr>
            <p:ph type="title"/>
          </p:nvPr>
        </p:nvSpPr>
        <p:spPr>
          <a:xfrm>
            <a:off x="540988" y="540033"/>
            <a:ext cx="3884962" cy="1331604"/>
          </a:xfrm>
        </p:spPr>
        <p:txBody>
          <a:bodyPr anchor="b">
            <a:normAutofit/>
          </a:bodyPr>
          <a:lstStyle/>
          <a:p>
            <a:pPr algn="ctr"/>
            <a:r>
              <a:rPr lang="en-GB"/>
              <a:t>Data Overview</a:t>
            </a:r>
          </a:p>
        </p:txBody>
      </p:sp>
      <p:cxnSp>
        <p:nvCxnSpPr>
          <p:cNvPr id="10" name="Straight Connector 9">
            <a:extLst>
              <a:ext uri="{FF2B5EF4-FFF2-40B4-BE49-F238E27FC236}">
                <a16:creationId xmlns:a16="http://schemas.microsoft.com/office/drawing/2014/main" id="{77C6DF49-CBE3-4038-AC78-35DE4FD7C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13469" y="231020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99D41D6-847F-D9A6-E629-698776BCE89A}"/>
              </a:ext>
            </a:extLst>
          </p:cNvPr>
          <p:cNvSpPr>
            <a:spLocks noGrp="1"/>
          </p:cNvSpPr>
          <p:nvPr>
            <p:ph idx="1"/>
          </p:nvPr>
        </p:nvSpPr>
        <p:spPr>
          <a:xfrm>
            <a:off x="153003" y="2549739"/>
            <a:ext cx="4660932" cy="3768226"/>
          </a:xfrm>
        </p:spPr>
        <p:txBody>
          <a:bodyPr>
            <a:noAutofit/>
          </a:bodyPr>
          <a:lstStyle/>
          <a:p>
            <a:pPr>
              <a:lnSpc>
                <a:spcPct val="115000"/>
              </a:lnSpc>
            </a:pPr>
            <a:r>
              <a:rPr lang="en-GB" sz="1200" b="1" dirty="0"/>
              <a:t>Dataset Organisation</a:t>
            </a:r>
            <a:r>
              <a:rPr lang="en-GB" sz="1200" dirty="0"/>
              <a:t>: Comprised of three folders: train, test, and validation.</a:t>
            </a:r>
          </a:p>
          <a:p>
            <a:pPr>
              <a:lnSpc>
                <a:spcPct val="115000"/>
              </a:lnSpc>
            </a:pPr>
            <a:r>
              <a:rPr lang="en-GB" sz="1200" b="1" dirty="0"/>
              <a:t>Image Categories</a:t>
            </a:r>
            <a:r>
              <a:rPr lang="en-GB" sz="1200" dirty="0"/>
              <a:t>: Contains subfolders for each category—Pneumonia and Normal.</a:t>
            </a:r>
          </a:p>
          <a:p>
            <a:pPr>
              <a:lnSpc>
                <a:spcPct val="115000"/>
              </a:lnSpc>
            </a:pPr>
            <a:r>
              <a:rPr lang="en-GB" sz="1200" b="1" dirty="0"/>
              <a:t>Total Images</a:t>
            </a:r>
            <a:r>
              <a:rPr lang="en-GB" sz="1200" dirty="0"/>
              <a:t>: Consists of 5,863 X-ray images in JPEG format.</a:t>
            </a:r>
          </a:p>
          <a:p>
            <a:pPr>
              <a:lnSpc>
                <a:spcPct val="115000"/>
              </a:lnSpc>
            </a:pPr>
            <a:r>
              <a:rPr lang="en-GB" sz="1200" b="1" dirty="0"/>
              <a:t>Age Group</a:t>
            </a:r>
            <a:r>
              <a:rPr lang="en-GB" sz="1200" dirty="0"/>
              <a:t>: Images from paediatric patients aged one to five years.</a:t>
            </a:r>
          </a:p>
          <a:p>
            <a:pPr>
              <a:lnSpc>
                <a:spcPct val="115000"/>
              </a:lnSpc>
            </a:pPr>
            <a:r>
              <a:rPr lang="en-GB" sz="1200" dirty="0"/>
              <a:t>Source: Sourced from Guangzhou Women and Children’s Medical Centre, Guangzhou.</a:t>
            </a:r>
          </a:p>
          <a:p>
            <a:pPr>
              <a:lnSpc>
                <a:spcPct val="115000"/>
              </a:lnSpc>
            </a:pPr>
            <a:r>
              <a:rPr lang="en-GB" sz="1200" b="1" dirty="0"/>
              <a:t>Quality Control</a:t>
            </a:r>
            <a:r>
              <a:rPr lang="en-GB" sz="1200" dirty="0"/>
              <a:t>: Images were screened for quality, removing low-quality or unreadable scans.</a:t>
            </a:r>
          </a:p>
          <a:p>
            <a:pPr>
              <a:lnSpc>
                <a:spcPct val="115000"/>
              </a:lnSpc>
            </a:pPr>
            <a:r>
              <a:rPr lang="en-GB" sz="1200" b="1" dirty="0"/>
              <a:t>Diagnosis Process</a:t>
            </a:r>
            <a:r>
              <a:rPr lang="en-GB" sz="1200" dirty="0"/>
              <a:t>: Diagnoses were graded by two expert physicians</a:t>
            </a:r>
          </a:p>
        </p:txBody>
      </p:sp>
      <p:sp>
        <p:nvSpPr>
          <p:cNvPr id="11" name="Rectangle 10">
            <a:extLst>
              <a:ext uri="{FF2B5EF4-FFF2-40B4-BE49-F238E27FC236}">
                <a16:creationId xmlns:a16="http://schemas.microsoft.com/office/drawing/2014/main" id="{DAD9000E-708C-464D-A86F-4ABE391B6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6337" y="0"/>
            <a:ext cx="7205663" cy="6858000"/>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pic>
        <p:nvPicPr>
          <p:cNvPr id="7" name="Picture 6">
            <a:extLst>
              <a:ext uri="{FF2B5EF4-FFF2-40B4-BE49-F238E27FC236}">
                <a16:creationId xmlns:a16="http://schemas.microsoft.com/office/drawing/2014/main" id="{B72A6F58-5F15-96C2-7331-337B5D6C05AC}"/>
              </a:ext>
            </a:extLst>
          </p:cNvPr>
          <p:cNvPicPr>
            <a:picLocks noChangeAspect="1"/>
          </p:cNvPicPr>
          <p:nvPr/>
        </p:nvPicPr>
        <p:blipFill>
          <a:blip r:embed="rId3"/>
          <a:stretch>
            <a:fillRect/>
          </a:stretch>
        </p:blipFill>
        <p:spPr>
          <a:xfrm>
            <a:off x="5537200" y="3034047"/>
            <a:ext cx="6113812" cy="2369101"/>
          </a:xfrm>
          <a:prstGeom prst="rect">
            <a:avLst/>
          </a:prstGeom>
        </p:spPr>
      </p:pic>
      <p:sp>
        <p:nvSpPr>
          <p:cNvPr id="4" name="TextBox 3">
            <a:extLst>
              <a:ext uri="{FF2B5EF4-FFF2-40B4-BE49-F238E27FC236}">
                <a16:creationId xmlns:a16="http://schemas.microsoft.com/office/drawing/2014/main" id="{794D45A1-D497-1A39-9E1F-B5AC2A6AE2C3}"/>
              </a:ext>
            </a:extLst>
          </p:cNvPr>
          <p:cNvSpPr txBox="1"/>
          <p:nvPr/>
        </p:nvSpPr>
        <p:spPr>
          <a:xfrm>
            <a:off x="5537200" y="5567685"/>
            <a:ext cx="6113812" cy="750280"/>
          </a:xfrm>
          <a:prstGeom prst="rect">
            <a:avLst/>
          </a:prstGeom>
          <a:solidFill>
            <a:srgbClr val="000000">
              <a:alpha val="50000"/>
            </a:srgbClr>
          </a:solidFill>
          <a:ln>
            <a:noFill/>
          </a:ln>
        </p:spPr>
        <p:txBody>
          <a:bodyPr wrap="square">
            <a:noAutofit/>
          </a:bodyPr>
          <a:lstStyle/>
          <a:p>
            <a:pPr algn="ctr">
              <a:spcAft>
                <a:spcPts val="600"/>
              </a:spcAft>
            </a:pPr>
            <a:r>
              <a:rPr lang="en-GB" sz="800" dirty="0">
                <a:solidFill>
                  <a:srgbClr val="FFFFFF"/>
                </a:solidFill>
              </a:rPr>
              <a:t>References:</a:t>
            </a:r>
          </a:p>
          <a:p>
            <a:pPr algn="ctr">
              <a:spcAft>
                <a:spcPts val="600"/>
              </a:spcAft>
            </a:pPr>
            <a:r>
              <a:rPr lang="en-GB" sz="800" dirty="0">
                <a:solidFill>
                  <a:srgbClr val="FFFFFF"/>
                </a:solidFill>
              </a:rPr>
              <a:t>https://www.kaggle.com/datasets/paultimothymooney/chest-xray-pneumonia</a:t>
            </a:r>
          </a:p>
          <a:p>
            <a:pPr algn="ctr">
              <a:spcAft>
                <a:spcPts val="600"/>
              </a:spcAft>
            </a:pPr>
            <a:r>
              <a:rPr lang="en-GB" sz="800" dirty="0">
                <a:solidFill>
                  <a:srgbClr val="FFFFFF"/>
                </a:solidFill>
              </a:rPr>
              <a:t>https://www.kaggle.com/code/getanmolgupta01/chest-x-ray-pneumonia-diagnosis-with-cnn</a:t>
            </a:r>
          </a:p>
        </p:txBody>
      </p:sp>
      <p:pic>
        <p:nvPicPr>
          <p:cNvPr id="8" name="Picture 7">
            <a:extLst>
              <a:ext uri="{FF2B5EF4-FFF2-40B4-BE49-F238E27FC236}">
                <a16:creationId xmlns:a16="http://schemas.microsoft.com/office/drawing/2014/main" id="{EE6C9A2C-40C5-0233-FC5A-41155D816AA2}"/>
              </a:ext>
            </a:extLst>
          </p:cNvPr>
          <p:cNvPicPr>
            <a:picLocks noChangeAspect="1"/>
          </p:cNvPicPr>
          <p:nvPr/>
        </p:nvPicPr>
        <p:blipFill>
          <a:blip r:embed="rId4"/>
          <a:stretch>
            <a:fillRect/>
          </a:stretch>
        </p:blipFill>
        <p:spPr>
          <a:xfrm>
            <a:off x="5537200" y="350214"/>
            <a:ext cx="3230880" cy="2519296"/>
          </a:xfrm>
          <a:prstGeom prst="rect">
            <a:avLst/>
          </a:prstGeom>
        </p:spPr>
      </p:pic>
    </p:spTree>
    <p:extLst>
      <p:ext uri="{BB962C8B-B14F-4D97-AF65-F5344CB8AC3E}">
        <p14:creationId xmlns:p14="http://schemas.microsoft.com/office/powerpoint/2010/main" val="4155058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C285F1-D19E-7596-3096-14B14C149E45}"/>
              </a:ext>
            </a:extLst>
          </p:cNvPr>
          <p:cNvSpPr>
            <a:spLocks noGrp="1"/>
          </p:cNvSpPr>
          <p:nvPr>
            <p:ph type="title"/>
          </p:nvPr>
        </p:nvSpPr>
        <p:spPr>
          <a:xfrm>
            <a:off x="4984750" y="1011237"/>
            <a:ext cx="6120000" cy="860400"/>
          </a:xfrm>
        </p:spPr>
        <p:txBody>
          <a:bodyPr vert="horz" lIns="0" tIns="0" rIns="0" bIns="0" rtlCol="0" anchor="b" anchorCtr="0">
            <a:normAutofit/>
          </a:bodyPr>
          <a:lstStyle/>
          <a:p>
            <a:pPr algn="ctr"/>
            <a:r>
              <a:rPr lang="en-US"/>
              <a:t>Methodology</a:t>
            </a:r>
          </a:p>
        </p:txBody>
      </p:sp>
      <p:pic>
        <p:nvPicPr>
          <p:cNvPr id="22" name="Picture 21" descr="Top view of cubes connected with black lines">
            <a:extLst>
              <a:ext uri="{FF2B5EF4-FFF2-40B4-BE49-F238E27FC236}">
                <a16:creationId xmlns:a16="http://schemas.microsoft.com/office/drawing/2014/main" id="{A4A5E991-B10B-6ECA-3AA4-B3AC39EFD136}"/>
              </a:ext>
            </a:extLst>
          </p:cNvPr>
          <p:cNvPicPr>
            <a:picLocks noChangeAspect="1"/>
          </p:cNvPicPr>
          <p:nvPr/>
        </p:nvPicPr>
        <p:blipFill rotWithShape="1">
          <a:blip r:embed="rId3"/>
          <a:srcRect l="33794" r="23872"/>
          <a:stretch/>
        </p:blipFill>
        <p:spPr>
          <a:xfrm>
            <a:off x="20" y="10"/>
            <a:ext cx="3870969" cy="6857990"/>
          </a:xfrm>
          <a:prstGeom prst="rect">
            <a:avLst/>
          </a:prstGeom>
        </p:spPr>
      </p:pic>
      <p:cxnSp>
        <p:nvCxnSpPr>
          <p:cNvPr id="23" name="Straight Connector 22">
            <a:extLst>
              <a:ext uri="{FF2B5EF4-FFF2-40B4-BE49-F238E27FC236}">
                <a16:creationId xmlns:a16="http://schemas.microsoft.com/office/drawing/2014/main" id="{77C6DF49-CBE3-4038-AC78-35DE4FD7C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74750" y="2310207"/>
            <a:ext cx="540000" cy="0"/>
          </a:xfrm>
          <a:prstGeom prst="line">
            <a:avLst/>
          </a:prstGeom>
          <a:ln w="1016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D870CA08-F524-B666-5672-1D2971F2403A}"/>
              </a:ext>
            </a:extLst>
          </p:cNvPr>
          <p:cNvSpPr txBox="1"/>
          <p:nvPr/>
        </p:nvSpPr>
        <p:spPr>
          <a:xfrm>
            <a:off x="4954965" y="2762491"/>
            <a:ext cx="6719570" cy="3570603"/>
          </a:xfrm>
          <a:prstGeom prst="rect">
            <a:avLst/>
          </a:prstGeom>
        </p:spPr>
        <p:txBody>
          <a:bodyPr vert="horz" lIns="0" tIns="0" rIns="0" bIns="0" rtlCol="0" anchor="t" anchorCtr="0">
            <a:normAutofit lnSpcReduction="10000"/>
          </a:bodyPr>
          <a:lstStyle/>
          <a:p>
            <a:pPr marL="342900" indent="-342900" defTabSz="914400">
              <a:lnSpc>
                <a:spcPct val="115000"/>
              </a:lnSpc>
              <a:spcAft>
                <a:spcPts val="600"/>
              </a:spcAft>
              <a:buClr>
                <a:schemeClr val="accent1">
                  <a:lumMod val="60000"/>
                  <a:lumOff val="40000"/>
                </a:schemeClr>
              </a:buClr>
              <a:buFont typeface="Arial" panose="020B0604020202020204" pitchFamily="34" charset="0"/>
              <a:buChar char="•"/>
            </a:pPr>
            <a:r>
              <a:rPr lang="en-US" b="1" dirty="0">
                <a:solidFill>
                  <a:schemeClr val="tx1">
                    <a:alpha val="70000"/>
                  </a:schemeClr>
                </a:solidFill>
              </a:rPr>
              <a:t>Model Selection: </a:t>
            </a:r>
            <a:r>
              <a:rPr lang="en-US" dirty="0" err="1">
                <a:solidFill>
                  <a:schemeClr val="tx1">
                    <a:alpha val="70000"/>
                  </a:schemeClr>
                </a:solidFill>
              </a:rPr>
              <a:t>Utilised</a:t>
            </a:r>
            <a:r>
              <a:rPr lang="en-US" dirty="0">
                <a:solidFill>
                  <a:schemeClr val="tx1">
                    <a:alpha val="70000"/>
                  </a:schemeClr>
                </a:solidFill>
              </a:rPr>
              <a:t> Convolutional Neural Network (CNN), ResNet50v2 and K-Nearest Neighbors (KNN).</a:t>
            </a:r>
          </a:p>
          <a:p>
            <a:pPr marL="342900" indent="-342900" defTabSz="914400">
              <a:lnSpc>
                <a:spcPct val="115000"/>
              </a:lnSpc>
              <a:spcAft>
                <a:spcPts val="600"/>
              </a:spcAft>
              <a:buClr>
                <a:schemeClr val="accent1">
                  <a:lumMod val="60000"/>
                  <a:lumOff val="40000"/>
                </a:schemeClr>
              </a:buClr>
              <a:buFont typeface="Arial" panose="020B0604020202020204" pitchFamily="34" charset="0"/>
              <a:buChar char="•"/>
            </a:pPr>
            <a:r>
              <a:rPr lang="en-US" b="1" dirty="0">
                <a:solidFill>
                  <a:schemeClr val="tx1">
                    <a:alpha val="70000"/>
                  </a:schemeClr>
                </a:solidFill>
              </a:rPr>
              <a:t>Rationale: </a:t>
            </a:r>
            <a:r>
              <a:rPr lang="en-US" dirty="0">
                <a:solidFill>
                  <a:schemeClr val="tx1">
                    <a:alpha val="70000"/>
                  </a:schemeClr>
                </a:solidFill>
              </a:rPr>
              <a:t>CNN for advanced image processing capabilities; KNN for baseline comparison.</a:t>
            </a:r>
          </a:p>
          <a:p>
            <a:pPr marL="342900" indent="-342900" defTabSz="914400">
              <a:lnSpc>
                <a:spcPct val="115000"/>
              </a:lnSpc>
              <a:spcAft>
                <a:spcPts val="600"/>
              </a:spcAft>
              <a:buClr>
                <a:schemeClr val="accent1">
                  <a:lumMod val="60000"/>
                  <a:lumOff val="40000"/>
                </a:schemeClr>
              </a:buClr>
              <a:buFont typeface="Arial" panose="020B0604020202020204" pitchFamily="34" charset="0"/>
              <a:buChar char="•"/>
            </a:pPr>
            <a:r>
              <a:rPr lang="en-US" b="1" dirty="0">
                <a:solidFill>
                  <a:schemeClr val="tx1">
                    <a:alpha val="70000"/>
                  </a:schemeClr>
                </a:solidFill>
              </a:rPr>
              <a:t>Preprocessing Steps:</a:t>
            </a:r>
          </a:p>
          <a:p>
            <a:pPr marL="800100" lvl="1" indent="-342900" defTabSz="914400">
              <a:lnSpc>
                <a:spcPct val="115000"/>
              </a:lnSpc>
              <a:spcAft>
                <a:spcPts val="600"/>
              </a:spcAft>
              <a:buClr>
                <a:schemeClr val="accent1">
                  <a:lumMod val="60000"/>
                  <a:lumOff val="40000"/>
                </a:schemeClr>
              </a:buClr>
              <a:buFont typeface="Arial" panose="020B0604020202020204" pitchFamily="34" charset="0"/>
              <a:buChar char="•"/>
            </a:pPr>
            <a:r>
              <a:rPr lang="en-US" dirty="0" err="1">
                <a:solidFill>
                  <a:schemeClr val="tx1">
                    <a:alpha val="70000"/>
                  </a:schemeClr>
                </a:solidFill>
              </a:rPr>
              <a:t>Normalisation</a:t>
            </a:r>
            <a:r>
              <a:rPr lang="en-US" dirty="0">
                <a:solidFill>
                  <a:schemeClr val="tx1">
                    <a:alpha val="70000"/>
                  </a:schemeClr>
                </a:solidFill>
              </a:rPr>
              <a:t> of images to </a:t>
            </a:r>
            <a:r>
              <a:rPr lang="en-US" dirty="0" err="1">
                <a:solidFill>
                  <a:schemeClr val="tx1">
                    <a:alpha val="70000"/>
                  </a:schemeClr>
                </a:solidFill>
              </a:rPr>
              <a:t>standardise</a:t>
            </a:r>
            <a:r>
              <a:rPr lang="en-US" dirty="0">
                <a:solidFill>
                  <a:schemeClr val="tx1">
                    <a:alpha val="70000"/>
                  </a:schemeClr>
                </a:solidFill>
              </a:rPr>
              <a:t> pixel values.</a:t>
            </a:r>
          </a:p>
          <a:p>
            <a:pPr marL="800100" lvl="1" indent="-342900" defTabSz="914400">
              <a:lnSpc>
                <a:spcPct val="115000"/>
              </a:lnSpc>
              <a:spcAft>
                <a:spcPts val="600"/>
              </a:spcAft>
              <a:buClr>
                <a:schemeClr val="accent1">
                  <a:lumMod val="60000"/>
                  <a:lumOff val="40000"/>
                </a:schemeClr>
              </a:buClr>
              <a:buFont typeface="Arial" panose="020B0604020202020204" pitchFamily="34" charset="0"/>
              <a:buChar char="•"/>
            </a:pPr>
            <a:r>
              <a:rPr lang="en-US" dirty="0">
                <a:solidFill>
                  <a:schemeClr val="tx1">
                    <a:alpha val="70000"/>
                  </a:schemeClr>
                </a:solidFill>
              </a:rPr>
              <a:t>Data augmentation to enhance model robustness and prevent overfitting.</a:t>
            </a:r>
          </a:p>
          <a:p>
            <a:pPr marL="342900" indent="-342900" defTabSz="914400">
              <a:lnSpc>
                <a:spcPct val="115000"/>
              </a:lnSpc>
              <a:spcAft>
                <a:spcPts val="600"/>
              </a:spcAft>
              <a:buClr>
                <a:schemeClr val="accent1">
                  <a:lumMod val="60000"/>
                  <a:lumOff val="40000"/>
                </a:schemeClr>
              </a:buClr>
              <a:buFont typeface="Arial" panose="020B0604020202020204" pitchFamily="34" charset="0"/>
              <a:buChar char="•"/>
            </a:pPr>
            <a:r>
              <a:rPr lang="en-US" b="1" dirty="0">
                <a:solidFill>
                  <a:schemeClr val="tx1">
                    <a:alpha val="70000"/>
                  </a:schemeClr>
                </a:solidFill>
              </a:rPr>
              <a:t>Jupyter Notebook Code:</a:t>
            </a:r>
          </a:p>
          <a:p>
            <a:pPr marL="800100" lvl="1" indent="-342900" defTabSz="914400">
              <a:lnSpc>
                <a:spcPct val="115000"/>
              </a:lnSpc>
              <a:spcAft>
                <a:spcPts val="600"/>
              </a:spcAft>
              <a:buClr>
                <a:schemeClr val="accent1">
                  <a:lumMod val="60000"/>
                  <a:lumOff val="40000"/>
                </a:schemeClr>
              </a:buClr>
              <a:buFont typeface="Arial" panose="020B0604020202020204" pitchFamily="34" charset="0"/>
              <a:buChar char="•"/>
            </a:pPr>
            <a:r>
              <a:rPr lang="en-US" dirty="0">
                <a:solidFill>
                  <a:schemeClr val="tx1">
                    <a:alpha val="70000"/>
                  </a:schemeClr>
                </a:solidFill>
              </a:rPr>
              <a:t>Pneumonia_Prediction.ipynb</a:t>
            </a:r>
          </a:p>
        </p:txBody>
      </p:sp>
    </p:spTree>
    <p:extLst>
      <p:ext uri="{BB962C8B-B14F-4D97-AF65-F5344CB8AC3E}">
        <p14:creationId xmlns:p14="http://schemas.microsoft.com/office/powerpoint/2010/main" val="90625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18D32-3986-613E-8DAC-76B0CEB0EC31}"/>
              </a:ext>
            </a:extLst>
          </p:cNvPr>
          <p:cNvSpPr>
            <a:spLocks noGrp="1"/>
          </p:cNvSpPr>
          <p:nvPr>
            <p:ph type="title"/>
          </p:nvPr>
        </p:nvSpPr>
        <p:spPr>
          <a:xfrm>
            <a:off x="751840" y="593562"/>
            <a:ext cx="9595386" cy="655637"/>
          </a:xfrm>
        </p:spPr>
        <p:txBody>
          <a:bodyPr/>
          <a:lstStyle/>
          <a:p>
            <a:r>
              <a:rPr lang="en-GB" dirty="0"/>
              <a:t>CNN Model Development</a:t>
            </a:r>
          </a:p>
        </p:txBody>
      </p:sp>
      <p:pic>
        <p:nvPicPr>
          <p:cNvPr id="6" name="Picture 5">
            <a:extLst>
              <a:ext uri="{FF2B5EF4-FFF2-40B4-BE49-F238E27FC236}">
                <a16:creationId xmlns:a16="http://schemas.microsoft.com/office/drawing/2014/main" id="{525CEB26-A6E1-6C2E-8F5D-94281B0DCAA4}"/>
              </a:ext>
            </a:extLst>
          </p:cNvPr>
          <p:cNvPicPr>
            <a:picLocks noChangeAspect="1"/>
          </p:cNvPicPr>
          <p:nvPr/>
        </p:nvPicPr>
        <p:blipFill>
          <a:blip r:embed="rId3"/>
          <a:stretch>
            <a:fillRect/>
          </a:stretch>
        </p:blipFill>
        <p:spPr>
          <a:xfrm>
            <a:off x="320576" y="1528651"/>
            <a:ext cx="3974977" cy="4335986"/>
          </a:xfrm>
          <a:prstGeom prst="rect">
            <a:avLst/>
          </a:prstGeom>
        </p:spPr>
      </p:pic>
      <p:pic>
        <p:nvPicPr>
          <p:cNvPr id="8" name="Picture 7">
            <a:extLst>
              <a:ext uri="{FF2B5EF4-FFF2-40B4-BE49-F238E27FC236}">
                <a16:creationId xmlns:a16="http://schemas.microsoft.com/office/drawing/2014/main" id="{C86D8EEA-6F70-52AC-96A0-484C84DE1742}"/>
              </a:ext>
            </a:extLst>
          </p:cNvPr>
          <p:cNvPicPr>
            <a:picLocks noChangeAspect="1"/>
          </p:cNvPicPr>
          <p:nvPr/>
        </p:nvPicPr>
        <p:blipFill>
          <a:blip r:embed="rId4"/>
          <a:stretch>
            <a:fillRect/>
          </a:stretch>
        </p:blipFill>
        <p:spPr>
          <a:xfrm>
            <a:off x="4502851" y="1528650"/>
            <a:ext cx="3814240" cy="3551737"/>
          </a:xfrm>
          <a:prstGeom prst="rect">
            <a:avLst/>
          </a:prstGeom>
        </p:spPr>
      </p:pic>
      <p:pic>
        <p:nvPicPr>
          <p:cNvPr id="11" name="Picture 10">
            <a:extLst>
              <a:ext uri="{FF2B5EF4-FFF2-40B4-BE49-F238E27FC236}">
                <a16:creationId xmlns:a16="http://schemas.microsoft.com/office/drawing/2014/main" id="{2AFE697D-5962-CCA5-A4ED-A71711AEE4B0}"/>
              </a:ext>
            </a:extLst>
          </p:cNvPr>
          <p:cNvPicPr>
            <a:picLocks noChangeAspect="1"/>
          </p:cNvPicPr>
          <p:nvPr/>
        </p:nvPicPr>
        <p:blipFill>
          <a:blip r:embed="rId5"/>
          <a:stretch>
            <a:fillRect/>
          </a:stretch>
        </p:blipFill>
        <p:spPr>
          <a:xfrm>
            <a:off x="8524389" y="1528650"/>
            <a:ext cx="3373844" cy="2259338"/>
          </a:xfrm>
          <a:prstGeom prst="rect">
            <a:avLst/>
          </a:prstGeom>
        </p:spPr>
      </p:pic>
      <p:sp>
        <p:nvSpPr>
          <p:cNvPr id="13" name="TextBox 12">
            <a:extLst>
              <a:ext uri="{FF2B5EF4-FFF2-40B4-BE49-F238E27FC236}">
                <a16:creationId xmlns:a16="http://schemas.microsoft.com/office/drawing/2014/main" id="{B3C5EF10-F73A-FD74-3613-C64C117E96DC}"/>
              </a:ext>
            </a:extLst>
          </p:cNvPr>
          <p:cNvSpPr txBox="1"/>
          <p:nvPr/>
        </p:nvSpPr>
        <p:spPr>
          <a:xfrm>
            <a:off x="320576" y="5864637"/>
            <a:ext cx="3974976" cy="523220"/>
          </a:xfrm>
          <a:prstGeom prst="rect">
            <a:avLst/>
          </a:prstGeom>
          <a:noFill/>
        </p:spPr>
        <p:txBody>
          <a:bodyPr wrap="square">
            <a:spAutoFit/>
          </a:bodyPr>
          <a:lstStyle/>
          <a:p>
            <a:r>
              <a:rPr lang="en-GB" sz="1400" dirty="0"/>
              <a:t>Data Preparation and Augmentation for CNN Model Training</a:t>
            </a:r>
          </a:p>
        </p:txBody>
      </p:sp>
      <p:sp>
        <p:nvSpPr>
          <p:cNvPr id="14" name="TextBox 13">
            <a:extLst>
              <a:ext uri="{FF2B5EF4-FFF2-40B4-BE49-F238E27FC236}">
                <a16:creationId xmlns:a16="http://schemas.microsoft.com/office/drawing/2014/main" id="{B01E3064-D812-7E1F-1DDF-5BB546BE4934}"/>
              </a:ext>
            </a:extLst>
          </p:cNvPr>
          <p:cNvSpPr txBox="1"/>
          <p:nvPr/>
        </p:nvSpPr>
        <p:spPr>
          <a:xfrm>
            <a:off x="4502851" y="5080618"/>
            <a:ext cx="3814240" cy="523220"/>
          </a:xfrm>
          <a:prstGeom prst="rect">
            <a:avLst/>
          </a:prstGeom>
          <a:noFill/>
        </p:spPr>
        <p:txBody>
          <a:bodyPr wrap="square">
            <a:spAutoFit/>
          </a:bodyPr>
          <a:lstStyle/>
          <a:p>
            <a:r>
              <a:rPr lang="en-GB" sz="1400" dirty="0"/>
              <a:t>CNN Model Architecture for Pneumonia Detection</a:t>
            </a:r>
          </a:p>
        </p:txBody>
      </p:sp>
      <p:sp>
        <p:nvSpPr>
          <p:cNvPr id="15" name="TextBox 14">
            <a:extLst>
              <a:ext uri="{FF2B5EF4-FFF2-40B4-BE49-F238E27FC236}">
                <a16:creationId xmlns:a16="http://schemas.microsoft.com/office/drawing/2014/main" id="{6A59D979-69F6-11DA-0E7E-7DA8E9578BBD}"/>
              </a:ext>
            </a:extLst>
          </p:cNvPr>
          <p:cNvSpPr txBox="1"/>
          <p:nvPr/>
        </p:nvSpPr>
        <p:spPr>
          <a:xfrm>
            <a:off x="8524389" y="3787988"/>
            <a:ext cx="3373844" cy="307777"/>
          </a:xfrm>
          <a:prstGeom prst="rect">
            <a:avLst/>
          </a:prstGeom>
          <a:noFill/>
        </p:spPr>
        <p:txBody>
          <a:bodyPr wrap="square">
            <a:spAutoFit/>
          </a:bodyPr>
          <a:lstStyle/>
          <a:p>
            <a:r>
              <a:rPr lang="en-GB" sz="1400" dirty="0"/>
              <a:t>Model Training Process</a:t>
            </a:r>
          </a:p>
        </p:txBody>
      </p:sp>
      <p:sp>
        <p:nvSpPr>
          <p:cNvPr id="19" name="TextBox 18">
            <a:extLst>
              <a:ext uri="{FF2B5EF4-FFF2-40B4-BE49-F238E27FC236}">
                <a16:creationId xmlns:a16="http://schemas.microsoft.com/office/drawing/2014/main" id="{594D7A1E-DECA-3A2D-528B-E207391A95D2}"/>
              </a:ext>
            </a:extLst>
          </p:cNvPr>
          <p:cNvSpPr txBox="1"/>
          <p:nvPr/>
        </p:nvSpPr>
        <p:spPr>
          <a:xfrm>
            <a:off x="6560289" y="5864637"/>
            <a:ext cx="5467792" cy="830997"/>
          </a:xfrm>
          <a:prstGeom prst="rect">
            <a:avLst/>
          </a:prstGeom>
          <a:noFill/>
        </p:spPr>
        <p:txBody>
          <a:bodyPr wrap="square">
            <a:spAutoFit/>
          </a:bodyPr>
          <a:lstStyle/>
          <a:p>
            <a:r>
              <a:rPr lang="en-GB" sz="1200" dirty="0"/>
              <a:t>Sources:</a:t>
            </a:r>
          </a:p>
          <a:p>
            <a:r>
              <a:rPr lang="en-GB" sz="1200" dirty="0"/>
              <a:t>https://medium.com/@msgold/predicting-images-with-a-cnn-90a25a9e4509</a:t>
            </a:r>
          </a:p>
          <a:p>
            <a:r>
              <a:rPr lang="en-GB" sz="1200" dirty="0"/>
              <a:t>https://machinelearningmastery.com/how-to-develop-convolutional-neural-network-models-for-time-series-forecasting/</a:t>
            </a:r>
          </a:p>
        </p:txBody>
      </p:sp>
    </p:spTree>
    <p:extLst>
      <p:ext uri="{BB962C8B-B14F-4D97-AF65-F5344CB8AC3E}">
        <p14:creationId xmlns:p14="http://schemas.microsoft.com/office/powerpoint/2010/main" val="1355667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EE96A74-B62B-4642-AB22-7776A5F48C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DF6901BA-3062-FEE7-4A91-BCC6F5F66B96}"/>
              </a:ext>
            </a:extLst>
          </p:cNvPr>
          <p:cNvSpPr>
            <a:spLocks noGrp="1"/>
          </p:cNvSpPr>
          <p:nvPr>
            <p:ph type="title"/>
          </p:nvPr>
        </p:nvSpPr>
        <p:spPr>
          <a:xfrm>
            <a:off x="1080000" y="540000"/>
            <a:ext cx="3345950" cy="2303213"/>
          </a:xfrm>
        </p:spPr>
        <p:txBody>
          <a:bodyPr vert="horz" lIns="0" tIns="0" rIns="0" bIns="0" rtlCol="0" anchor="ctr" anchorCtr="0">
            <a:normAutofit/>
          </a:bodyPr>
          <a:lstStyle/>
          <a:p>
            <a:pPr algn="ctr"/>
            <a:r>
              <a:rPr lang="en-US" dirty="0"/>
              <a:t>CNN Model RESULTS</a:t>
            </a:r>
          </a:p>
        </p:txBody>
      </p:sp>
      <p:cxnSp>
        <p:nvCxnSpPr>
          <p:cNvPr id="24" name="Straight Connector 23">
            <a:extLst>
              <a:ext uri="{FF2B5EF4-FFF2-40B4-BE49-F238E27FC236}">
                <a16:creationId xmlns:a16="http://schemas.microsoft.com/office/drawing/2014/main" id="{3A513CAD-9784-4D35-BAF9-1F7DDD697B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4714750" y="1691606"/>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16E773DE-A6BA-9DD7-1B3E-F4802F435D34}"/>
              </a:ext>
            </a:extLst>
          </p:cNvPr>
          <p:cNvSpPr txBox="1"/>
          <p:nvPr/>
        </p:nvSpPr>
        <p:spPr>
          <a:xfrm>
            <a:off x="5543552" y="540000"/>
            <a:ext cx="6107460" cy="2303213"/>
          </a:xfrm>
          <a:prstGeom prst="rect">
            <a:avLst/>
          </a:prstGeom>
        </p:spPr>
        <p:txBody>
          <a:bodyPr vert="horz" lIns="0" tIns="0" rIns="0" bIns="0" rtlCol="0" anchor="ctr" anchorCtr="0">
            <a:normAutofit/>
          </a:bodyPr>
          <a:lstStyle/>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300" b="1" dirty="0">
                <a:solidFill>
                  <a:schemeClr val="tx1">
                    <a:alpha val="70000"/>
                  </a:schemeClr>
                </a:solidFill>
              </a:rPr>
              <a:t>Model Accuracy Curve: </a:t>
            </a:r>
            <a:r>
              <a:rPr lang="en-US" sz="1300" dirty="0">
                <a:solidFill>
                  <a:schemeClr val="tx1">
                    <a:alpha val="70000"/>
                  </a:schemeClr>
                </a:solidFill>
              </a:rPr>
              <a:t>Displays the accuracy of the model over 100 epochs for both training and validation datasets.</a:t>
            </a:r>
          </a:p>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300" b="1" dirty="0">
                <a:solidFill>
                  <a:schemeClr val="tx1">
                    <a:alpha val="70000"/>
                  </a:schemeClr>
                </a:solidFill>
              </a:rPr>
              <a:t>Model Loss Curve: </a:t>
            </a:r>
            <a:r>
              <a:rPr lang="en-US" sz="1300" dirty="0">
                <a:solidFill>
                  <a:schemeClr val="tx1">
                    <a:alpha val="70000"/>
                  </a:schemeClr>
                </a:solidFill>
              </a:rPr>
              <a:t>Shows changes in training and validation loss across epochs, indicating model </a:t>
            </a:r>
            <a:r>
              <a:rPr lang="en-US" sz="1300" dirty="0" err="1">
                <a:solidFill>
                  <a:schemeClr val="tx1">
                    <a:alpha val="70000"/>
                  </a:schemeClr>
                </a:solidFill>
              </a:rPr>
              <a:t>optimisation</a:t>
            </a:r>
            <a:r>
              <a:rPr lang="en-US" sz="1300" dirty="0">
                <a:solidFill>
                  <a:schemeClr val="tx1">
                    <a:alpha val="70000"/>
                  </a:schemeClr>
                </a:solidFill>
              </a:rPr>
              <a:t> over time.</a:t>
            </a:r>
          </a:p>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300" b="1" dirty="0">
                <a:solidFill>
                  <a:schemeClr val="tx1">
                    <a:alpha val="70000"/>
                  </a:schemeClr>
                </a:solidFill>
              </a:rPr>
              <a:t>Confusion Matrix: </a:t>
            </a:r>
            <a:r>
              <a:rPr lang="en-US" sz="1300" dirty="0">
                <a:solidFill>
                  <a:schemeClr val="tx1">
                    <a:alpha val="70000"/>
                  </a:schemeClr>
                </a:solidFill>
              </a:rPr>
              <a:t>Provides a visual breakdown of the model's predictions against the actual labels, highlighting true and false positives/negatives.</a:t>
            </a:r>
          </a:p>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300" b="1" dirty="0">
                <a:solidFill>
                  <a:schemeClr val="tx1">
                    <a:alpha val="70000"/>
                  </a:schemeClr>
                </a:solidFill>
              </a:rPr>
              <a:t>Classification Metrics: </a:t>
            </a:r>
            <a:r>
              <a:rPr lang="en-US" sz="1300" dirty="0">
                <a:solidFill>
                  <a:schemeClr val="tx1">
                    <a:alpha val="70000"/>
                  </a:schemeClr>
                </a:solidFill>
              </a:rPr>
              <a:t>Details precision, recall, F1-score, and support for each class, giving a comprehensive view of model performance.</a:t>
            </a:r>
          </a:p>
        </p:txBody>
      </p:sp>
      <p:sp>
        <p:nvSpPr>
          <p:cNvPr id="27" name="Rectangle 26">
            <a:extLst>
              <a:ext uri="{FF2B5EF4-FFF2-40B4-BE49-F238E27FC236}">
                <a16:creationId xmlns:a16="http://schemas.microsoft.com/office/drawing/2014/main" id="{33295B84-44C2-4474-8AB4-C8A073E60C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429000"/>
            <a:ext cx="12192000" cy="3428999"/>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30000"/>
                </a:schemeClr>
              </a:solidFill>
            </a:endParaRPr>
          </a:p>
        </p:txBody>
      </p:sp>
      <p:pic>
        <p:nvPicPr>
          <p:cNvPr id="8" name="Picture 7" descr="A graph of a graph showing a train and validation&#10;&#10;Description automatically generated">
            <a:extLst>
              <a:ext uri="{FF2B5EF4-FFF2-40B4-BE49-F238E27FC236}">
                <a16:creationId xmlns:a16="http://schemas.microsoft.com/office/drawing/2014/main" id="{94D881FA-A2F9-B519-1A95-BBE46FD55884}"/>
              </a:ext>
            </a:extLst>
          </p:cNvPr>
          <p:cNvPicPr>
            <a:picLocks noChangeAspect="1"/>
          </p:cNvPicPr>
          <p:nvPr/>
        </p:nvPicPr>
        <p:blipFill>
          <a:blip r:embed="rId3"/>
          <a:stretch>
            <a:fillRect/>
          </a:stretch>
        </p:blipFill>
        <p:spPr>
          <a:xfrm>
            <a:off x="541339" y="4125847"/>
            <a:ext cx="2577600" cy="2074967"/>
          </a:xfrm>
          <a:prstGeom prst="rect">
            <a:avLst/>
          </a:prstGeom>
        </p:spPr>
      </p:pic>
      <p:pic>
        <p:nvPicPr>
          <p:cNvPr id="6" name="Picture 5" descr="A graph of a graph&#10;&#10;Description automatically generated">
            <a:extLst>
              <a:ext uri="{FF2B5EF4-FFF2-40B4-BE49-F238E27FC236}">
                <a16:creationId xmlns:a16="http://schemas.microsoft.com/office/drawing/2014/main" id="{4598CA86-7F9F-E87C-4AE1-D0E3FC0DCFC0}"/>
              </a:ext>
            </a:extLst>
          </p:cNvPr>
          <p:cNvPicPr>
            <a:picLocks noChangeAspect="1"/>
          </p:cNvPicPr>
          <p:nvPr/>
        </p:nvPicPr>
        <p:blipFill>
          <a:blip r:embed="rId4"/>
          <a:stretch>
            <a:fillRect/>
          </a:stretch>
        </p:blipFill>
        <p:spPr>
          <a:xfrm>
            <a:off x="3385363" y="4158067"/>
            <a:ext cx="2577600" cy="2010528"/>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9F967A5A-BCC2-24E9-2089-5D92FEAAF6E4}"/>
              </a:ext>
            </a:extLst>
          </p:cNvPr>
          <p:cNvPicPr>
            <a:picLocks noChangeAspect="1"/>
          </p:cNvPicPr>
          <p:nvPr/>
        </p:nvPicPr>
        <p:blipFill>
          <a:blip r:embed="rId5"/>
          <a:stretch>
            <a:fillRect/>
          </a:stretch>
        </p:blipFill>
        <p:spPr>
          <a:xfrm>
            <a:off x="6229387" y="4161289"/>
            <a:ext cx="2577600" cy="2004083"/>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C9D7623E-7B87-63F3-4B9E-2C985A7336F2}"/>
              </a:ext>
            </a:extLst>
          </p:cNvPr>
          <p:cNvPicPr>
            <a:picLocks noChangeAspect="1"/>
          </p:cNvPicPr>
          <p:nvPr/>
        </p:nvPicPr>
        <p:blipFill>
          <a:blip r:embed="rId6"/>
          <a:stretch>
            <a:fillRect/>
          </a:stretch>
        </p:blipFill>
        <p:spPr>
          <a:xfrm>
            <a:off x="9073412" y="4164511"/>
            <a:ext cx="2577600" cy="1997639"/>
          </a:xfrm>
          <a:prstGeom prst="rect">
            <a:avLst/>
          </a:prstGeom>
        </p:spPr>
      </p:pic>
    </p:spTree>
    <p:extLst>
      <p:ext uri="{BB962C8B-B14F-4D97-AF65-F5344CB8AC3E}">
        <p14:creationId xmlns:p14="http://schemas.microsoft.com/office/powerpoint/2010/main" val="25643142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EE96A74-B62B-4642-AB22-7776A5F48C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E28ECD-5631-9050-D7AE-BA47565A55A6}"/>
              </a:ext>
            </a:extLst>
          </p:cNvPr>
          <p:cNvSpPr>
            <a:spLocks noGrp="1"/>
          </p:cNvSpPr>
          <p:nvPr>
            <p:ph type="title"/>
          </p:nvPr>
        </p:nvSpPr>
        <p:spPr>
          <a:xfrm>
            <a:off x="1080000" y="540000"/>
            <a:ext cx="3345950" cy="2303213"/>
          </a:xfrm>
        </p:spPr>
        <p:txBody>
          <a:bodyPr vert="horz" lIns="0" tIns="0" rIns="0" bIns="0" rtlCol="0" anchor="ctr" anchorCtr="0">
            <a:normAutofit/>
          </a:bodyPr>
          <a:lstStyle/>
          <a:p>
            <a:pPr algn="ctr"/>
            <a:r>
              <a:rPr lang="en-US" dirty="0"/>
              <a:t>Explainable AI (XAI) Techniques</a:t>
            </a:r>
          </a:p>
        </p:txBody>
      </p:sp>
      <p:cxnSp>
        <p:nvCxnSpPr>
          <p:cNvPr id="26" name="Straight Connector 25">
            <a:extLst>
              <a:ext uri="{FF2B5EF4-FFF2-40B4-BE49-F238E27FC236}">
                <a16:creationId xmlns:a16="http://schemas.microsoft.com/office/drawing/2014/main" id="{3A513CAD-9784-4D35-BAF9-1F7DDD697B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4714750" y="1691606"/>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A20132D-97B7-251E-DE5E-240CF7454907}"/>
              </a:ext>
            </a:extLst>
          </p:cNvPr>
          <p:cNvSpPr txBox="1"/>
          <p:nvPr/>
        </p:nvSpPr>
        <p:spPr>
          <a:xfrm>
            <a:off x="5543552" y="540000"/>
            <a:ext cx="6107460" cy="2303213"/>
          </a:xfrm>
          <a:prstGeom prst="rect">
            <a:avLst/>
          </a:prstGeom>
        </p:spPr>
        <p:txBody>
          <a:bodyPr vert="horz" lIns="0" tIns="0" rIns="0" bIns="0" rtlCol="0" anchor="ctr" anchorCtr="0">
            <a:normAutofit fontScale="92500" lnSpcReduction="20000"/>
          </a:bodyPr>
          <a:lstStyle/>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b="1" dirty="0">
                <a:solidFill>
                  <a:schemeClr val="tx1">
                    <a:alpha val="70000"/>
                  </a:schemeClr>
                </a:solidFill>
              </a:rPr>
              <a:t>Overview of LIME: </a:t>
            </a:r>
            <a:r>
              <a:rPr lang="en-US" sz="1400" dirty="0">
                <a:solidFill>
                  <a:schemeClr val="tx1">
                    <a:alpha val="70000"/>
                  </a:schemeClr>
                </a:solidFill>
              </a:rPr>
              <a:t>Introduction to LIME as a technique that highlights influential regions in X-ray images.</a:t>
            </a:r>
          </a:p>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b="1" dirty="0">
                <a:solidFill>
                  <a:schemeClr val="tx1">
                    <a:alpha val="70000"/>
                  </a:schemeClr>
                </a:solidFill>
              </a:rPr>
              <a:t>Visualisation of Influence: </a:t>
            </a:r>
            <a:r>
              <a:rPr lang="en-US" sz="1400" dirty="0">
                <a:solidFill>
                  <a:schemeClr val="tx1">
                    <a:alpha val="70000"/>
                  </a:schemeClr>
                </a:solidFill>
              </a:rPr>
              <a:t>Examples showing areas that positively or negatively impact the model's predictions.</a:t>
            </a:r>
          </a:p>
          <a:p>
            <a:pPr marL="285750"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b="1" dirty="0">
                <a:solidFill>
                  <a:schemeClr val="tx1">
                    <a:alpha val="70000"/>
                  </a:schemeClr>
                </a:solidFill>
              </a:rPr>
              <a:t>Color-coded Interpretations</a:t>
            </a:r>
            <a:r>
              <a:rPr lang="en-US" sz="1400" dirty="0">
                <a:solidFill>
                  <a:schemeClr val="tx1">
                    <a:alpha val="70000"/>
                  </a:schemeClr>
                </a:solidFill>
              </a:rPr>
              <a:t>:</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b="1" dirty="0">
                <a:solidFill>
                  <a:schemeClr val="tx1">
                    <a:alpha val="70000"/>
                  </a:schemeClr>
                </a:solidFill>
              </a:rPr>
              <a:t>Green Regions: </a:t>
            </a:r>
            <a:r>
              <a:rPr lang="en-US" sz="1400" dirty="0">
                <a:solidFill>
                  <a:schemeClr val="tx1">
                    <a:alpha val="70000"/>
                  </a:schemeClr>
                </a:solidFill>
              </a:rPr>
              <a:t>Indicate features that support the model's decision, suggesting typical characteristics of the predicted class.</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400" b="1" dirty="0">
                <a:solidFill>
                  <a:schemeClr val="tx1">
                    <a:alpha val="70000"/>
                  </a:schemeClr>
                </a:solidFill>
              </a:rPr>
              <a:t>Red Regions:</a:t>
            </a:r>
            <a:r>
              <a:rPr lang="en-US" sz="1400" dirty="0">
                <a:solidFill>
                  <a:schemeClr val="tx1">
                    <a:alpha val="70000"/>
                  </a:schemeClr>
                </a:solidFill>
              </a:rPr>
              <a:t> Highlight features that, if dominant, could lead to an alternative decision, showcasing areas where the model sees contradictory evidence. </a:t>
            </a:r>
          </a:p>
        </p:txBody>
      </p:sp>
      <p:pic>
        <p:nvPicPr>
          <p:cNvPr id="7" name="Picture 6">
            <a:extLst>
              <a:ext uri="{FF2B5EF4-FFF2-40B4-BE49-F238E27FC236}">
                <a16:creationId xmlns:a16="http://schemas.microsoft.com/office/drawing/2014/main" id="{AA18B78A-0E84-A0E5-1635-084DCE85FB5B}"/>
              </a:ext>
            </a:extLst>
          </p:cNvPr>
          <p:cNvPicPr>
            <a:picLocks noChangeAspect="1"/>
          </p:cNvPicPr>
          <p:nvPr/>
        </p:nvPicPr>
        <p:blipFill>
          <a:blip r:embed="rId3"/>
          <a:stretch>
            <a:fillRect/>
          </a:stretch>
        </p:blipFill>
        <p:spPr>
          <a:xfrm>
            <a:off x="896029" y="3430800"/>
            <a:ext cx="2815020" cy="2887200"/>
          </a:xfrm>
          <a:prstGeom prst="rect">
            <a:avLst/>
          </a:prstGeom>
        </p:spPr>
      </p:pic>
      <p:pic>
        <p:nvPicPr>
          <p:cNvPr id="17" name="Picture 16">
            <a:extLst>
              <a:ext uri="{FF2B5EF4-FFF2-40B4-BE49-F238E27FC236}">
                <a16:creationId xmlns:a16="http://schemas.microsoft.com/office/drawing/2014/main" id="{559118E6-00EE-894A-163B-3394B414B864}"/>
              </a:ext>
            </a:extLst>
          </p:cNvPr>
          <p:cNvPicPr>
            <a:picLocks noChangeAspect="1"/>
          </p:cNvPicPr>
          <p:nvPr/>
        </p:nvPicPr>
        <p:blipFill>
          <a:blip r:embed="rId4"/>
          <a:stretch>
            <a:fillRect/>
          </a:stretch>
        </p:blipFill>
        <p:spPr>
          <a:xfrm>
            <a:off x="4335688" y="3430800"/>
            <a:ext cx="3520974" cy="2887200"/>
          </a:xfrm>
          <a:prstGeom prst="rect">
            <a:avLst/>
          </a:prstGeom>
        </p:spPr>
      </p:pic>
      <p:pic>
        <p:nvPicPr>
          <p:cNvPr id="11" name="Picture 10">
            <a:extLst>
              <a:ext uri="{FF2B5EF4-FFF2-40B4-BE49-F238E27FC236}">
                <a16:creationId xmlns:a16="http://schemas.microsoft.com/office/drawing/2014/main" id="{4FF0BCFC-596C-74D5-7581-D4E840FAA2AF}"/>
              </a:ext>
            </a:extLst>
          </p:cNvPr>
          <p:cNvPicPr>
            <a:picLocks noChangeAspect="1"/>
          </p:cNvPicPr>
          <p:nvPr/>
        </p:nvPicPr>
        <p:blipFill>
          <a:blip r:embed="rId5"/>
          <a:stretch>
            <a:fillRect/>
          </a:stretch>
        </p:blipFill>
        <p:spPr>
          <a:xfrm>
            <a:off x="8128325" y="3430800"/>
            <a:ext cx="3520974" cy="2887200"/>
          </a:xfrm>
          <a:prstGeom prst="rect">
            <a:avLst/>
          </a:prstGeom>
        </p:spPr>
      </p:pic>
    </p:spTree>
    <p:extLst>
      <p:ext uri="{BB962C8B-B14F-4D97-AF65-F5344CB8AC3E}">
        <p14:creationId xmlns:p14="http://schemas.microsoft.com/office/powerpoint/2010/main" val="3944490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EB6DF51A-EEFC-77F2-B000-2089C1B2614F}"/>
              </a:ext>
            </a:extLst>
          </p:cNvPr>
          <p:cNvSpPr>
            <a:spLocks noGrp="1"/>
          </p:cNvSpPr>
          <p:nvPr>
            <p:ph type="title"/>
          </p:nvPr>
        </p:nvSpPr>
        <p:spPr>
          <a:xfrm>
            <a:off x="1080000" y="540000"/>
            <a:ext cx="4426782" cy="1331637"/>
          </a:xfrm>
        </p:spPr>
        <p:txBody>
          <a:bodyPr vert="horz" lIns="0" tIns="0" rIns="0" bIns="0" rtlCol="0" anchor="b" anchorCtr="0">
            <a:normAutofit/>
          </a:bodyPr>
          <a:lstStyle/>
          <a:p>
            <a:pPr algn="ctr"/>
            <a:r>
              <a:rPr lang="en-US" dirty="0"/>
              <a:t>Additional XAI Techniques</a:t>
            </a:r>
          </a:p>
        </p:txBody>
      </p:sp>
      <p:cxnSp>
        <p:nvCxnSpPr>
          <p:cNvPr id="23" name="Straight Connector 22">
            <a:extLst>
              <a:ext uri="{FF2B5EF4-FFF2-40B4-BE49-F238E27FC236}">
                <a16:creationId xmlns:a16="http://schemas.microsoft.com/office/drawing/2014/main" id="{77C6DF49-CBE3-4038-AC78-35DE4FD7C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023391" y="231020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105C361-7102-F74F-1F9C-B984B4694A8E}"/>
              </a:ext>
            </a:extLst>
          </p:cNvPr>
          <p:cNvSpPr txBox="1"/>
          <p:nvPr/>
        </p:nvSpPr>
        <p:spPr>
          <a:xfrm>
            <a:off x="627674" y="2691240"/>
            <a:ext cx="5331433" cy="3347157"/>
          </a:xfrm>
          <a:prstGeom prst="rect">
            <a:avLst/>
          </a:prstGeom>
        </p:spPr>
        <p:txBody>
          <a:bodyPr vert="horz" lIns="0" tIns="0" rIns="0" bIns="0" rtlCol="0" anchor="t" anchorCtr="0">
            <a:normAutofit/>
          </a:bodyPr>
          <a:lstStyle/>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600" b="1" dirty="0">
                <a:solidFill>
                  <a:schemeClr val="tx1">
                    <a:alpha val="70000"/>
                  </a:schemeClr>
                </a:solidFill>
              </a:rPr>
              <a:t>Original Image: </a:t>
            </a:r>
            <a:r>
              <a:rPr lang="en-US" sz="1600" dirty="0">
                <a:solidFill>
                  <a:schemeClr val="tx1">
                    <a:alpha val="70000"/>
                  </a:schemeClr>
                </a:solidFill>
              </a:rPr>
              <a:t>Shows the raw X-ray used for model evaluation.</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600" b="1" dirty="0">
                <a:solidFill>
                  <a:schemeClr val="tx1">
                    <a:alpha val="70000"/>
                  </a:schemeClr>
                </a:solidFill>
              </a:rPr>
              <a:t>LIME Segments: </a:t>
            </a:r>
            <a:r>
              <a:rPr lang="en-US" sz="1600" dirty="0">
                <a:solidFill>
                  <a:schemeClr val="tx1">
                    <a:alpha val="70000"/>
                  </a:schemeClr>
                </a:solidFill>
              </a:rPr>
              <a:t>Overlays the X-ray with </a:t>
            </a:r>
            <a:r>
              <a:rPr lang="en-US" sz="1600" dirty="0" err="1">
                <a:solidFill>
                  <a:schemeClr val="tx1">
                    <a:alpha val="70000"/>
                  </a:schemeClr>
                </a:solidFill>
              </a:rPr>
              <a:t>coloured</a:t>
            </a:r>
            <a:r>
              <a:rPr lang="en-US" sz="1600" dirty="0">
                <a:solidFill>
                  <a:schemeClr val="tx1">
                    <a:alpha val="70000"/>
                  </a:schemeClr>
                </a:solidFill>
              </a:rPr>
              <a:t> segments. Each segment represents a </a:t>
            </a:r>
            <a:r>
              <a:rPr lang="en-US" sz="1600" dirty="0" err="1">
                <a:solidFill>
                  <a:schemeClr val="tx1">
                    <a:alpha val="70000"/>
                  </a:schemeClr>
                </a:solidFill>
              </a:rPr>
              <a:t>superpixel</a:t>
            </a:r>
            <a:r>
              <a:rPr lang="en-US" sz="1600" dirty="0">
                <a:solidFill>
                  <a:schemeClr val="tx1">
                    <a:alpha val="70000"/>
                  </a:schemeClr>
                </a:solidFill>
              </a:rPr>
              <a:t> in the image that LIME uses to evaluate how changes in pixel values affect the prediction.</a:t>
            </a:r>
          </a:p>
          <a:p>
            <a:pPr marL="742950" lvl="1" indent="-285750" defTabSz="914400">
              <a:lnSpc>
                <a:spcPct val="115000"/>
              </a:lnSpc>
              <a:spcAft>
                <a:spcPts val="600"/>
              </a:spcAft>
              <a:buClr>
                <a:schemeClr val="accent1">
                  <a:lumMod val="60000"/>
                  <a:lumOff val="40000"/>
                </a:schemeClr>
              </a:buClr>
              <a:buFont typeface="Arial" panose="020B0604020202020204" pitchFamily="34" charset="0"/>
              <a:buChar char="•"/>
            </a:pPr>
            <a:r>
              <a:rPr lang="en-US" sz="1600" b="1" dirty="0">
                <a:solidFill>
                  <a:schemeClr val="tx1">
                    <a:alpha val="70000"/>
                  </a:schemeClr>
                </a:solidFill>
              </a:rPr>
              <a:t>LIME Feature Importances: </a:t>
            </a:r>
            <a:r>
              <a:rPr lang="en-US" sz="1600" dirty="0">
                <a:solidFill>
                  <a:schemeClr val="tx1">
                    <a:alpha val="70000"/>
                  </a:schemeClr>
                </a:solidFill>
              </a:rPr>
              <a:t>Displays a bar graph where each bar represents a segment. The </a:t>
            </a:r>
            <a:r>
              <a:rPr lang="en-US" sz="1600" dirty="0" err="1">
                <a:solidFill>
                  <a:schemeClr val="tx1">
                    <a:alpha val="70000"/>
                  </a:schemeClr>
                </a:solidFill>
              </a:rPr>
              <a:t>colour</a:t>
            </a:r>
            <a:r>
              <a:rPr lang="en-US" sz="1600" dirty="0">
                <a:solidFill>
                  <a:schemeClr val="tx1">
                    <a:alpha val="70000"/>
                  </a:schemeClr>
                </a:solidFill>
              </a:rPr>
              <a:t> and height of the bars indicate the impact of that segment on the model's decision—green for positive influence and red for negative.</a:t>
            </a:r>
          </a:p>
        </p:txBody>
      </p:sp>
      <p:sp>
        <p:nvSpPr>
          <p:cNvPr id="25" name="Rectangle 24">
            <a:extLst>
              <a:ext uri="{FF2B5EF4-FFF2-40B4-BE49-F238E27FC236}">
                <a16:creationId xmlns:a16="http://schemas.microsoft.com/office/drawing/2014/main" id="{C0B9CDC7-5D3C-4184-9491-855E593622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54794" y="0"/>
            <a:ext cx="5537206" cy="6858000"/>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pic>
        <p:nvPicPr>
          <p:cNvPr id="11" name="Picture 10">
            <a:extLst>
              <a:ext uri="{FF2B5EF4-FFF2-40B4-BE49-F238E27FC236}">
                <a16:creationId xmlns:a16="http://schemas.microsoft.com/office/drawing/2014/main" id="{F7372AD2-95E8-E28A-E6FD-D1EA07E66293}"/>
              </a:ext>
            </a:extLst>
          </p:cNvPr>
          <p:cNvPicPr>
            <a:picLocks noChangeAspect="1"/>
          </p:cNvPicPr>
          <p:nvPr/>
        </p:nvPicPr>
        <p:blipFill>
          <a:blip r:embed="rId3"/>
          <a:stretch>
            <a:fillRect/>
          </a:stretch>
        </p:blipFill>
        <p:spPr>
          <a:xfrm>
            <a:off x="7212014" y="740666"/>
            <a:ext cx="4438998" cy="2352668"/>
          </a:xfrm>
          <a:prstGeom prst="rect">
            <a:avLst/>
          </a:prstGeom>
        </p:spPr>
      </p:pic>
      <p:pic>
        <p:nvPicPr>
          <p:cNvPr id="12" name="Picture 11">
            <a:extLst>
              <a:ext uri="{FF2B5EF4-FFF2-40B4-BE49-F238E27FC236}">
                <a16:creationId xmlns:a16="http://schemas.microsoft.com/office/drawing/2014/main" id="{B0C2153E-9CE8-3C71-F956-63F04D5F94BA}"/>
              </a:ext>
            </a:extLst>
          </p:cNvPr>
          <p:cNvPicPr>
            <a:picLocks noChangeAspect="1"/>
          </p:cNvPicPr>
          <p:nvPr/>
        </p:nvPicPr>
        <p:blipFill>
          <a:blip r:embed="rId4"/>
          <a:stretch>
            <a:fillRect/>
          </a:stretch>
        </p:blipFill>
        <p:spPr>
          <a:xfrm>
            <a:off x="7212014" y="3775763"/>
            <a:ext cx="4438998" cy="2330473"/>
          </a:xfrm>
          <a:prstGeom prst="rect">
            <a:avLst/>
          </a:prstGeom>
        </p:spPr>
      </p:pic>
    </p:spTree>
    <p:extLst>
      <p:ext uri="{BB962C8B-B14F-4D97-AF65-F5344CB8AC3E}">
        <p14:creationId xmlns:p14="http://schemas.microsoft.com/office/powerpoint/2010/main" val="2395658395"/>
      </p:ext>
    </p:extLst>
  </p:cSld>
  <p:clrMapOvr>
    <a:masterClrMapping/>
  </p:clrMapOvr>
</p:sld>
</file>

<file path=ppt/theme/theme1.xml><?xml version="1.0" encoding="utf-8"?>
<a:theme xmlns:a="http://schemas.openxmlformats.org/drawingml/2006/main" name="LeafVTI">
  <a:themeElements>
    <a:clrScheme name="AnalogousFromDarkSeedLeftStep">
      <a:dk1>
        <a:srgbClr val="000000"/>
      </a:dk1>
      <a:lt1>
        <a:srgbClr val="FFFFFF"/>
      </a:lt1>
      <a:dk2>
        <a:srgbClr val="1B2130"/>
      </a:dk2>
      <a:lt2>
        <a:srgbClr val="F0F3F1"/>
      </a:lt2>
      <a:accent1>
        <a:srgbClr val="D937B0"/>
      </a:accent1>
      <a:accent2>
        <a:srgbClr val="AC25C7"/>
      </a:accent2>
      <a:accent3>
        <a:srgbClr val="7B37D9"/>
      </a:accent3>
      <a:accent4>
        <a:srgbClr val="3A3ACC"/>
      </a:accent4>
      <a:accent5>
        <a:srgbClr val="377AD9"/>
      </a:accent5>
      <a:accent6>
        <a:srgbClr val="25ACC7"/>
      </a:accent6>
      <a:hlink>
        <a:srgbClr val="3F5FBF"/>
      </a:hlink>
      <a:folHlink>
        <a:srgbClr val="7F7F7F"/>
      </a:folHlink>
    </a:clrScheme>
    <a:fontScheme name="Leaf">
      <a:majorFont>
        <a:latin typeface="Rockwell Nova Light"/>
        <a:ea typeface=""/>
        <a:cs typeface=""/>
      </a:majorFont>
      <a:minorFont>
        <a:latin typeface="Avenir Next LT Pro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afVTI" id="{AD13D32C-3873-4EF1-A28C-5D0E64FF0913}" vid="{0D2E0FD0-9C17-4337-BD21-33917FC300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Parallax</Template>
  <TotalTime>2391</TotalTime>
  <Words>3626</Words>
  <Application>Microsoft Office PowerPoint</Application>
  <PresentationFormat>Widescreen</PresentationFormat>
  <Paragraphs>217</Paragraphs>
  <Slides>17</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Aptos</vt:lpstr>
      <vt:lpstr>Arial</vt:lpstr>
      <vt:lpstr>Avenir Next LT Pro Light</vt:lpstr>
      <vt:lpstr>Calibri</vt:lpstr>
      <vt:lpstr>Google Sans</vt:lpstr>
      <vt:lpstr>Rockwell Nova Light</vt:lpstr>
      <vt:lpstr>Söhne</vt:lpstr>
      <vt:lpstr>Wingdings</vt:lpstr>
      <vt:lpstr>LeafVTI</vt:lpstr>
      <vt:lpstr>Data Mining &amp; Foundations of AI (Assessment 2)  Module: 6CC555</vt:lpstr>
      <vt:lpstr>Introduction</vt:lpstr>
      <vt:lpstr>Pneumonia</vt:lpstr>
      <vt:lpstr>Data Overview</vt:lpstr>
      <vt:lpstr>Methodology</vt:lpstr>
      <vt:lpstr>CNN Model Development</vt:lpstr>
      <vt:lpstr>CNN Model RESULTS</vt:lpstr>
      <vt:lpstr>Explainable AI (XAI) Techniques</vt:lpstr>
      <vt:lpstr>Additional XAI Techniques</vt:lpstr>
      <vt:lpstr>Testing The Developed CNN Model Through Predictions On Random Data</vt:lpstr>
      <vt:lpstr>ResNet50V2 model development and results</vt:lpstr>
      <vt:lpstr>PowerPoint Presentation</vt:lpstr>
      <vt:lpstr>KNN Model Development</vt:lpstr>
      <vt:lpstr>PowerPoint Presentation</vt:lpstr>
      <vt:lpstr>Testing The Developed KNN Model Through Predictions On Random Data</vt:lpstr>
      <vt:lpstr>Evaluation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Mining &amp; Foundations of AI (Assessment 2)  Module: 6CC555</dc:title>
  <dc:creator>Max Hayward</dc:creator>
  <cp:lastModifiedBy>Max Hayward</cp:lastModifiedBy>
  <cp:revision>2</cp:revision>
  <dcterms:created xsi:type="dcterms:W3CDTF">2024-04-30T23:20:52Z</dcterms:created>
  <dcterms:modified xsi:type="dcterms:W3CDTF">2025-01-24T17:38:44Z</dcterms:modified>
</cp:coreProperties>
</file>

<file path=docProps/thumbnail.jpeg>
</file>